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5"/>
  </p:notesMasterIdLst>
  <p:handoutMasterIdLst>
    <p:handoutMasterId r:id="rId16"/>
  </p:handoutMasterIdLst>
  <p:sldIdLst>
    <p:sldId id="280" r:id="rId3"/>
    <p:sldId id="270" r:id="rId4"/>
    <p:sldId id="281" r:id="rId5"/>
    <p:sldId id="287" r:id="rId6"/>
    <p:sldId id="286" r:id="rId7"/>
    <p:sldId id="282" r:id="rId8"/>
    <p:sldId id="289" r:id="rId9"/>
    <p:sldId id="290" r:id="rId10"/>
    <p:sldId id="291" r:id="rId11"/>
    <p:sldId id="292" r:id="rId12"/>
    <p:sldId id="293" r:id="rId13"/>
    <p:sldId id="288" r:id="rId14"/>
  </p:sldIdLst>
  <p:sldSz cx="9906000" cy="6858000" type="A4"/>
  <p:notesSz cx="6797675" cy="98679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3888">
          <p15:clr>
            <a:srgbClr val="A4A3A4"/>
          </p15:clr>
        </p15:guide>
        <p15:guide id="3" orient="horz" pos="432">
          <p15:clr>
            <a:srgbClr val="A4A3A4"/>
          </p15:clr>
        </p15:guide>
        <p15:guide id="4" orient="horz" pos="3072">
          <p15:clr>
            <a:srgbClr val="A4A3A4"/>
          </p15:clr>
        </p15:guide>
        <p15:guide id="5" orient="horz" pos="3408">
          <p15:clr>
            <a:srgbClr val="A4A3A4"/>
          </p15:clr>
        </p15:guide>
        <p15:guide id="6" pos="3839">
          <p15:clr>
            <a:srgbClr val="A4A3A4"/>
          </p15:clr>
        </p15:guide>
        <p15:guide id="7" pos="383">
          <p15:clr>
            <a:srgbClr val="A4A3A4"/>
          </p15:clr>
        </p15:guide>
        <p15:guide id="8" pos="7295">
          <p15:clr>
            <a:srgbClr val="A4A3A4"/>
          </p15:clr>
        </p15:guide>
        <p15:guide id="9" pos="815">
          <p15:clr>
            <a:srgbClr val="A4A3A4"/>
          </p15:clr>
        </p15:guide>
        <p15:guide id="10" pos="2879">
          <p15:clr>
            <a:srgbClr val="A4A3A4"/>
          </p15:clr>
        </p15:guide>
        <p15:guide id="11" pos="3071">
          <p15:clr>
            <a:srgbClr val="A4A3A4"/>
          </p15:clr>
        </p15:guide>
        <p15:guide id="12" pos="3120">
          <p15:clr>
            <a:srgbClr val="A4A3A4"/>
          </p15:clr>
        </p15:guide>
        <p15:guide id="13" pos="311">
          <p15:clr>
            <a:srgbClr val="A4A3A4"/>
          </p15:clr>
        </p15:guide>
        <p15:guide id="14" pos="5929">
          <p15:clr>
            <a:srgbClr val="A4A3A4"/>
          </p15:clr>
        </p15:guide>
        <p15:guide id="15" pos="662">
          <p15:clr>
            <a:srgbClr val="A4A3A4"/>
          </p15:clr>
        </p15:guide>
        <p15:guide id="16" pos="2340">
          <p15:clr>
            <a:srgbClr val="A4A3A4"/>
          </p15:clr>
        </p15:guide>
        <p15:guide id="17" pos="249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63" userDrawn="1">
          <p15:clr>
            <a:srgbClr val="A4A3A4"/>
          </p15:clr>
        </p15:guide>
        <p15:guide id="2" pos="2160" userDrawn="1">
          <p15:clr>
            <a:srgbClr val="A4A3A4"/>
          </p15:clr>
        </p15:guide>
        <p15:guide id="3" orient="horz" pos="3108" userDrawn="1">
          <p15:clr>
            <a:srgbClr val="A4A3A4"/>
          </p15:clr>
        </p15:guide>
        <p15:guide id="4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26" autoAdjust="0"/>
    <p:restoredTop sz="94660"/>
  </p:normalViewPr>
  <p:slideViewPr>
    <p:cSldViewPr>
      <p:cViewPr varScale="1">
        <p:scale>
          <a:sx n="85" d="100"/>
          <a:sy n="85" d="100"/>
        </p:scale>
        <p:origin x="1386" y="96"/>
      </p:cViewPr>
      <p:guideLst>
        <p:guide orient="horz" pos="2160"/>
        <p:guide orient="horz" pos="3888"/>
        <p:guide orient="horz" pos="432"/>
        <p:guide orient="horz" pos="3072"/>
        <p:guide orient="horz" pos="3408"/>
        <p:guide pos="3839"/>
        <p:guide pos="383"/>
        <p:guide pos="7295"/>
        <p:guide pos="815"/>
        <p:guide pos="2879"/>
        <p:guide pos="3071"/>
        <p:guide pos="3120"/>
        <p:guide pos="311"/>
        <p:guide pos="5929"/>
        <p:guide pos="662"/>
        <p:guide pos="2340"/>
        <p:guide pos="249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56" d="100"/>
          <a:sy n="56" d="100"/>
        </p:scale>
        <p:origin x="-2838" y="-84"/>
      </p:cViewPr>
      <p:guideLst>
        <p:guide orient="horz" pos="2863"/>
        <p:guide pos="2160"/>
        <p:guide orient="horz" pos="3108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3395"/>
          </a:xfrm>
          <a:prstGeom prst="rect">
            <a:avLst/>
          </a:prstGeom>
        </p:spPr>
        <p:txBody>
          <a:bodyPr vert="horz" lIns="90590" tIns="45295" rIns="90590" bIns="45295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4" y="1"/>
            <a:ext cx="2945659" cy="493395"/>
          </a:xfrm>
          <a:prstGeom prst="rect">
            <a:avLst/>
          </a:prstGeom>
        </p:spPr>
        <p:txBody>
          <a:bodyPr vert="horz" lIns="90590" tIns="45295" rIns="90590" bIns="45295" rtlCol="0"/>
          <a:lstStyle>
            <a:lvl1pPr algn="r">
              <a:defRPr sz="1200"/>
            </a:lvl1pPr>
          </a:lstStyle>
          <a:p>
            <a:fld id="{AC8CEC3D-96F7-401F-9673-3EE7F75C9C5B}" type="datetimeFigureOut">
              <a:rPr lang="es-MX"/>
              <a:t>06/08/2018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372792"/>
            <a:ext cx="2945659" cy="493395"/>
          </a:xfrm>
          <a:prstGeom prst="rect">
            <a:avLst/>
          </a:prstGeom>
        </p:spPr>
        <p:txBody>
          <a:bodyPr vert="horz" lIns="90590" tIns="45295" rIns="90590" bIns="45295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4" y="9372792"/>
            <a:ext cx="2945659" cy="493395"/>
          </a:xfrm>
          <a:prstGeom prst="rect">
            <a:avLst/>
          </a:prstGeom>
        </p:spPr>
        <p:txBody>
          <a:bodyPr vert="horz" lIns="90590" tIns="45295" rIns="90590" bIns="45295" rtlCol="0" anchor="b"/>
          <a:lstStyle>
            <a:lvl1pPr algn="r">
              <a:defRPr sz="1200"/>
            </a:lvl1pPr>
          </a:lstStyle>
          <a:p>
            <a:fld id="{A98ED8CD-4E4C-49AC-BDC6-2963BA49E54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34179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3395"/>
          </a:xfrm>
          <a:prstGeom prst="rect">
            <a:avLst/>
          </a:prstGeom>
        </p:spPr>
        <p:txBody>
          <a:bodyPr vert="horz" lIns="90590" tIns="45295" rIns="90590" bIns="45295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4" y="1"/>
            <a:ext cx="2945659" cy="493395"/>
          </a:xfrm>
          <a:prstGeom prst="rect">
            <a:avLst/>
          </a:prstGeom>
        </p:spPr>
        <p:txBody>
          <a:bodyPr vert="horz" lIns="90590" tIns="45295" rIns="90590" bIns="45295" rtlCol="0"/>
          <a:lstStyle>
            <a:lvl1pPr algn="r">
              <a:defRPr sz="1200"/>
            </a:lvl1pPr>
          </a:lstStyle>
          <a:p>
            <a:fld id="{F032BCF4-D26D-4DAF-9F57-FE1E61FE7935}" type="datetimeFigureOut">
              <a:rPr lang="es-MX"/>
              <a:t>06/08/2018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25488" y="739775"/>
            <a:ext cx="5346700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590" tIns="45295" rIns="90590" bIns="45295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687253"/>
            <a:ext cx="5438140" cy="4440555"/>
          </a:xfrm>
          <a:prstGeom prst="rect">
            <a:avLst/>
          </a:prstGeom>
        </p:spPr>
        <p:txBody>
          <a:bodyPr vert="horz" lIns="90590" tIns="45295" rIns="90590" bIns="45295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372792"/>
            <a:ext cx="2945659" cy="493395"/>
          </a:xfrm>
          <a:prstGeom prst="rect">
            <a:avLst/>
          </a:prstGeom>
        </p:spPr>
        <p:txBody>
          <a:bodyPr vert="horz" lIns="90590" tIns="45295" rIns="90590" bIns="45295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4" y="9372792"/>
            <a:ext cx="2945659" cy="493395"/>
          </a:xfrm>
          <a:prstGeom prst="rect">
            <a:avLst/>
          </a:prstGeom>
        </p:spPr>
        <p:txBody>
          <a:bodyPr vert="horz" lIns="90590" tIns="45295" rIns="90590" bIns="45295" rtlCol="0" anchor="b"/>
          <a:lstStyle>
            <a:lvl1pPr algn="r">
              <a:defRPr sz="1200"/>
            </a:lvl1pPr>
          </a:lstStyle>
          <a:p>
            <a:fld id="{5FB91549-43BF-425A-AF25-75262019208C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9286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>
          <a:xfrm>
            <a:off x="725488" y="739775"/>
            <a:ext cx="5346700" cy="3702050"/>
          </a:xfrm>
        </p:spPr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B91549-43BF-425A-AF25-75262019208C}" type="slidenum">
              <a:rPr lang="es-MX" smtClean="0"/>
              <a:t>1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07499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60852" y="0"/>
            <a:ext cx="5945148" cy="6858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4140" y="685804"/>
            <a:ext cx="3220289" cy="4724399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4140" y="5410200"/>
            <a:ext cx="3220289" cy="762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01F-1A85-4E0B-9210-A89E578FC0DA}" type="datetime1">
              <a:rPr lang="es-MX" smtClean="0"/>
              <a:t>06/08/2018</a:t>
            </a:fld>
            <a:endParaRPr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Investigación y Desarrollo de Proyectos</a:t>
            </a:r>
            <a:endParaRPr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4839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3504F-F453-4972-8F43-135F3173C24A}" type="datetime1">
              <a:rPr lang="es-MX" smtClean="0"/>
              <a:t>06/08/2018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Investigación y Desarrollo de Proyectos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76294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59076" y="685800"/>
            <a:ext cx="1052787" cy="54864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4140" y="685800"/>
            <a:ext cx="7699836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7D6A8-A26B-4E76-BE18-61202B306484}" type="datetime1">
              <a:rPr lang="es-MX" smtClean="0"/>
              <a:t>06/08/2018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Investigación y Desarrollo de Proyectos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0052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43EA4-23ED-4736-905C-9135E550F564}" type="datetime1">
              <a:rPr lang="es-MX" smtClean="0"/>
              <a:t>06/08/2018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Investigación y Desarrollo de Proyectos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37862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4141" y="2590800"/>
            <a:ext cx="6688291" cy="2819400"/>
          </a:xfrm>
        </p:spPr>
        <p:txBody>
          <a:bodyPr anchor="b">
            <a:normAutofit/>
          </a:bodyPr>
          <a:lstStyle>
            <a:lvl1pPr algn="l">
              <a:defRPr sz="4800" b="0" cap="none" baseline="0"/>
            </a:lvl1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2849" y="5410200"/>
            <a:ext cx="6689582" cy="762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507FC-6433-49A1-AEF6-01C77C72746D}" type="datetime1">
              <a:rPr lang="es-MX" smtClean="0"/>
              <a:t>06/08/2018</a:t>
            </a:fld>
            <a:endParaRPr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Investigación y Desarrollo de Proyectos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2511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1498" y="685800"/>
            <a:ext cx="4087289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24573" y="685800"/>
            <a:ext cx="4087289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00052-ACA9-4DC8-A397-955610D31184}" type="datetime1">
              <a:rPr lang="es-MX" smtClean="0"/>
              <a:t>06/08/2018</a:t>
            </a:fld>
            <a:endParaRPr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Investigación y Desarrollo de Proyectos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9701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5105400"/>
            <a:ext cx="8916562" cy="10668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1377" y="685800"/>
            <a:ext cx="4087289" cy="9906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1377" y="1676400"/>
            <a:ext cx="4087289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24572" y="685800"/>
            <a:ext cx="4087289" cy="9906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23283" y="1676400"/>
            <a:ext cx="4087289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0C480-C786-4B50-9E36-9E302CD2A2E4}" type="datetime1">
              <a:rPr lang="es-MX" smtClean="0"/>
              <a:t>06/08/2018</a:t>
            </a:fld>
            <a:endParaRPr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Investigación y Desarrollo de Proyectos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1309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0E04D-E8D1-48A3-99D2-043F4D00E14F}" type="datetime1">
              <a:rPr lang="es-MX" smtClean="0"/>
              <a:t>06/08/2018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Investigación y Desarrollo de Proyectos</a:t>
            </a:r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3442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1E4A9-27F6-47CE-8F0D-80C98DF7D37D}" type="datetime1">
              <a:rPr lang="es-MX" smtClean="0"/>
              <a:t>06/08/2018</a:t>
            </a:fld>
            <a:endParaRPr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Investigación y Desarrollo de Proyectos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0311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4141" y="685800"/>
            <a:ext cx="3220289" cy="4724400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143" y="685800"/>
            <a:ext cx="5448558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4140" y="5410200"/>
            <a:ext cx="3220289" cy="7620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00F0D-398B-463E-A9B1-C44F34C4A6AF}" type="datetime1">
              <a:rPr lang="es-MX" smtClean="0"/>
              <a:t>06/08/2018</a:t>
            </a:fld>
            <a:endParaRPr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Investigación y Desarrollo de Proyectos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34726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4141" y="685800"/>
            <a:ext cx="3220289" cy="4724400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962142" y="685800"/>
            <a:ext cx="5449719" cy="5486400"/>
          </a:xfrm>
          <a:ln w="63500">
            <a:solidFill>
              <a:schemeClr val="bg1"/>
            </a:solidFill>
            <a:miter lim="800000"/>
          </a:ln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dirty="0"/>
              <a:t>Haga clic en el icono para agregar una imagen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4140" y="5410200"/>
            <a:ext cx="3220289" cy="7620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2D29F-4152-4B0E-9054-B0687045C1E6}" type="datetime1">
              <a:rPr lang="es-MX" smtClean="0"/>
              <a:t>06/08/2018</a:t>
            </a:fld>
            <a:endParaRPr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Investigación y Desarrollo de Proyectos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52041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5300" y="5105400"/>
            <a:ext cx="8916562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1498" y="685801"/>
            <a:ext cx="8360365" cy="419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5300" y="6356354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8C8C8C"/>
                </a:solidFill>
              </a:defRPr>
            </a:lvl1pPr>
          </a:lstStyle>
          <a:p>
            <a:fld id="{46335C4B-EE19-45E9-B4DA-9948480880C6}" type="datetime1">
              <a:rPr lang="es-MX" smtClean="0"/>
              <a:t>06/08/2018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84550" y="6356354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8C8C8C"/>
                </a:solidFill>
              </a:defRPr>
            </a:lvl1pPr>
          </a:lstStyle>
          <a:p>
            <a:r>
              <a:rPr lang="es-MX"/>
              <a:t>Investigación y Desarrollo de Proyectos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99301" y="6356354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C8C8C"/>
                </a:solidFill>
              </a:defRPr>
            </a:lvl1pPr>
          </a:lstStyle>
          <a:p>
            <a:fld id="{A3F31473-23EB-4724-8B59-FE6D21D89FA4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92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5950" indent="-28575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Corbe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80744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6479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148840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532888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916936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300984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8464" y="685804"/>
            <a:ext cx="3744416" cy="4724399"/>
          </a:xfrm>
        </p:spPr>
        <p:txBody>
          <a:bodyPr>
            <a:normAutofit/>
          </a:bodyPr>
          <a:lstStyle/>
          <a:p>
            <a:pPr algn="l" defTabSz="914400">
              <a:lnSpc>
                <a:spcPct val="80000"/>
              </a:lnSpc>
              <a:spcBef>
                <a:spcPts val="0"/>
              </a:spcBef>
              <a:buNone/>
            </a:pPr>
            <a:r>
              <a:rPr lang="es-ES_tradnl" sz="3600" dirty="0">
                <a:solidFill>
                  <a:srgbClr val="39527B"/>
                </a:solidFill>
                <a:latin typeface="Corbel"/>
              </a:rPr>
              <a:t>Sistema</a:t>
            </a:r>
            <a:endParaRPr lang="es-ES_tradnl" sz="3600" b="0" i="0" dirty="0">
              <a:solidFill>
                <a:srgbClr val="39527B"/>
              </a:solidFill>
              <a:latin typeface="Corbel"/>
            </a:endParaRPr>
          </a:p>
        </p:txBody>
      </p:sp>
      <p:sp>
        <p:nvSpPr>
          <p:cNvPr id="5" name="4 Subtítulo"/>
          <p:cNvSpPr>
            <a:spLocks noGrp="1"/>
          </p:cNvSpPr>
          <p:nvPr>
            <p:ph type="subTitle" idx="1"/>
          </p:nvPr>
        </p:nvSpPr>
        <p:spPr>
          <a:xfrm>
            <a:off x="200472" y="5373216"/>
            <a:ext cx="3220289" cy="762000"/>
          </a:xfrm>
        </p:spPr>
        <p:txBody>
          <a:bodyPr/>
          <a:lstStyle/>
          <a:p>
            <a:r>
              <a:rPr lang="es-MX" dirty="0"/>
              <a:t>Control de Placas</a:t>
            </a:r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520" y="588254"/>
            <a:ext cx="2592287" cy="1832635"/>
          </a:xfrm>
          <a:prstGeom prst="rect">
            <a:avLst/>
          </a:prstGeom>
        </p:spPr>
      </p:pic>
      <p:sp>
        <p:nvSpPr>
          <p:cNvPr id="3" name="2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s-MX" smtClean="0"/>
              <a:pPr/>
              <a:t>1</a:t>
            </a:fld>
            <a:endParaRPr lang="es-MX" dirty="0"/>
          </a:p>
        </p:txBody>
      </p:sp>
      <p:sp>
        <p:nvSpPr>
          <p:cNvPr id="14" name="1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 dirty="0"/>
              <a:t>Investigación y Desarrollo de Proyectos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/>
          <a:srcRect l="14365" t="29000" r="62601" b="40200"/>
          <a:stretch/>
        </p:blipFill>
        <p:spPr>
          <a:xfrm rot="1324331">
            <a:off x="4318270" y="1021924"/>
            <a:ext cx="5328592" cy="2003914"/>
          </a:xfrm>
          <a:prstGeom prst="rect">
            <a:avLst/>
          </a:prstGeom>
        </p:spPr>
      </p:pic>
      <p:pic>
        <p:nvPicPr>
          <p:cNvPr id="1030" name="Picture 6" descr="Resultado de imagen para registro y control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5005" y="3218983"/>
            <a:ext cx="2664296" cy="266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78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7 Imagen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4891">
            <a:off x="529964" y="1035252"/>
            <a:ext cx="3871167" cy="3070330"/>
          </a:xfrm>
          <a:prstGeom prst="rect">
            <a:avLst/>
          </a:prstGeom>
          <a:scene3d>
            <a:camera prst="perspectiveAbove"/>
            <a:lightRig rig="threePt" dir="t"/>
          </a:scene3d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10455" y="6055694"/>
            <a:ext cx="8916562" cy="657934"/>
          </a:xfrm>
        </p:spPr>
        <p:txBody>
          <a:bodyPr>
            <a:normAutofit/>
          </a:bodyPr>
          <a:lstStyle/>
          <a:p>
            <a:pPr algn="l" defTabSz="914400">
              <a:lnSpc>
                <a:spcPct val="80000"/>
              </a:lnSpc>
              <a:spcBef>
                <a:spcPts val="0"/>
              </a:spcBef>
              <a:buNone/>
            </a:pPr>
            <a:r>
              <a:rPr lang="es-ES_tradnl" sz="2400" dirty="0">
                <a:solidFill>
                  <a:srgbClr val="39527B"/>
                </a:solidFill>
                <a:latin typeface="Corbel"/>
              </a:rPr>
              <a:t>Reportes</a:t>
            </a:r>
            <a:br>
              <a:rPr lang="es-ES_tradnl" sz="1400" dirty="0">
                <a:solidFill>
                  <a:srgbClr val="39527B"/>
                </a:solidFill>
                <a:latin typeface="Corbel"/>
              </a:rPr>
            </a:br>
            <a:r>
              <a:rPr lang="es-ES_tradnl" sz="1400" dirty="0">
                <a:solidFill>
                  <a:srgbClr val="39527B"/>
                </a:solidFill>
                <a:latin typeface="Corbel"/>
              </a:rPr>
              <a:t>Funcionamiento Modular</a:t>
            </a:r>
            <a:endParaRPr lang="es-ES_tradnl" sz="1400" b="0" i="0" dirty="0">
              <a:solidFill>
                <a:srgbClr val="39527B"/>
              </a:solidFill>
              <a:latin typeface="Corbel"/>
              <a:ea typeface="+mj-ea"/>
              <a:cs typeface="+mj-cs"/>
            </a:endParaRPr>
          </a:p>
        </p:txBody>
      </p:sp>
      <p:sp>
        <p:nvSpPr>
          <p:cNvPr id="2" name="1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s-MX" smtClean="0"/>
              <a:t>10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Investigación y Desarrollo de Proyectos</a:t>
            </a:r>
            <a:endParaRPr lang="es-MX" dirty="0"/>
          </a:p>
        </p:txBody>
      </p:sp>
      <p:sp>
        <p:nvSpPr>
          <p:cNvPr id="17" name="Rectángulo 16"/>
          <p:cNvSpPr/>
          <p:nvPr/>
        </p:nvSpPr>
        <p:spPr>
          <a:xfrm>
            <a:off x="4990742" y="597603"/>
            <a:ext cx="114146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Reportes</a:t>
            </a:r>
          </a:p>
        </p:txBody>
      </p:sp>
      <p:sp>
        <p:nvSpPr>
          <p:cNvPr id="23" name="Rectángulo 22"/>
          <p:cNvSpPr/>
          <p:nvPr/>
        </p:nvSpPr>
        <p:spPr>
          <a:xfrm>
            <a:off x="2827970" y="1885046"/>
            <a:ext cx="104868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Pantalla</a:t>
            </a:r>
          </a:p>
        </p:txBody>
      </p:sp>
      <p:sp>
        <p:nvSpPr>
          <p:cNvPr id="31" name="Rectángulo 30"/>
          <p:cNvSpPr/>
          <p:nvPr/>
        </p:nvSpPr>
        <p:spPr>
          <a:xfrm>
            <a:off x="6397299" y="324704"/>
            <a:ext cx="1621085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285750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Permisionarios.</a:t>
            </a:r>
          </a:p>
          <a:p>
            <a:pPr marL="285750" indent="-285750">
              <a:buFontTx/>
              <a:buChar char="-"/>
            </a:pPr>
            <a:endParaRPr lang="es-ES" sz="1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>
              <a:buFontTx/>
              <a:buChar char="-"/>
            </a:pPr>
            <a:endParaRPr lang="es-ES" sz="1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>
              <a:buFontTx/>
              <a:buChar char="-"/>
            </a:pPr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Fianzas.</a:t>
            </a:r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6A09BDF5-9392-47B2-AE19-4C6E08B91D3D}"/>
              </a:ext>
            </a:extLst>
          </p:cNvPr>
          <p:cNvSpPr/>
          <p:nvPr/>
        </p:nvSpPr>
        <p:spPr>
          <a:xfrm>
            <a:off x="6194933" y="172559"/>
            <a:ext cx="280947" cy="1258399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F6D9591-4AAE-4E2F-B432-F7D0F097977B}"/>
              </a:ext>
            </a:extLst>
          </p:cNvPr>
          <p:cNvCxnSpPr>
            <a:cxnSpLocks/>
          </p:cNvCxnSpPr>
          <p:nvPr/>
        </p:nvCxnSpPr>
        <p:spPr>
          <a:xfrm>
            <a:off x="3077004" y="964496"/>
            <a:ext cx="1443948" cy="73654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916FE32-47A7-460B-970E-1E7D74C376F0}"/>
              </a:ext>
            </a:extLst>
          </p:cNvPr>
          <p:cNvCxnSpPr>
            <a:cxnSpLocks/>
          </p:cNvCxnSpPr>
          <p:nvPr/>
        </p:nvCxnSpPr>
        <p:spPr>
          <a:xfrm flipH="1" flipV="1">
            <a:off x="3015431" y="758894"/>
            <a:ext cx="2016560" cy="3411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ángulo 19">
            <a:extLst>
              <a:ext uri="{FF2B5EF4-FFF2-40B4-BE49-F238E27FC236}">
                <a16:creationId xmlns:a16="http://schemas.microsoft.com/office/drawing/2014/main" id="{4FF9A27D-2F16-4133-888C-5C928BE337D4}"/>
              </a:ext>
            </a:extLst>
          </p:cNvPr>
          <p:cNvSpPr/>
          <p:nvPr/>
        </p:nvSpPr>
        <p:spPr>
          <a:xfrm>
            <a:off x="2718846" y="315797"/>
            <a:ext cx="3065391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Generar Reportes, Según Necesidades.</a:t>
            </a:r>
          </a:p>
        </p:txBody>
      </p:sp>
      <p:sp>
        <p:nvSpPr>
          <p:cNvPr id="39" name="Rectángulo 30">
            <a:extLst>
              <a:ext uri="{FF2B5EF4-FFF2-40B4-BE49-F238E27FC236}">
                <a16:creationId xmlns:a16="http://schemas.microsoft.com/office/drawing/2014/main" id="{65E3218D-45BC-40C4-B3C6-2D10B600BC9C}"/>
              </a:ext>
            </a:extLst>
          </p:cNvPr>
          <p:cNvSpPr/>
          <p:nvPr/>
        </p:nvSpPr>
        <p:spPr>
          <a:xfrm>
            <a:off x="3705971" y="1024990"/>
            <a:ext cx="788999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Generar</a:t>
            </a:r>
          </a:p>
        </p:txBody>
      </p:sp>
      <p:sp>
        <p:nvSpPr>
          <p:cNvPr id="20" name="Rectángulo 30">
            <a:extLst>
              <a:ext uri="{FF2B5EF4-FFF2-40B4-BE49-F238E27FC236}">
                <a16:creationId xmlns:a16="http://schemas.microsoft.com/office/drawing/2014/main" id="{F94B5891-98BF-46B6-95BF-7A76A34C4B12}"/>
              </a:ext>
            </a:extLst>
          </p:cNvPr>
          <p:cNvSpPr/>
          <p:nvPr/>
        </p:nvSpPr>
        <p:spPr>
          <a:xfrm>
            <a:off x="608724" y="609152"/>
            <a:ext cx="3241015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Filtrar: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Deudores.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 día.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Cualquier Filtro de Forma de Captura.</a:t>
            </a:r>
            <a:endParaRPr lang="es-ES" sz="1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s-ES" sz="1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Rectángulo 22">
            <a:extLst>
              <a:ext uri="{FF2B5EF4-FFF2-40B4-BE49-F238E27FC236}">
                <a16:creationId xmlns:a16="http://schemas.microsoft.com/office/drawing/2014/main" id="{9936E185-8487-4396-A3CA-6CAB412CE5DB}"/>
              </a:ext>
            </a:extLst>
          </p:cNvPr>
          <p:cNvSpPr/>
          <p:nvPr/>
        </p:nvSpPr>
        <p:spPr>
          <a:xfrm>
            <a:off x="4171420" y="1891612"/>
            <a:ext cx="742511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Excel</a:t>
            </a:r>
          </a:p>
        </p:txBody>
      </p:sp>
      <p:sp>
        <p:nvSpPr>
          <p:cNvPr id="21" name="Rectángulo 22">
            <a:extLst>
              <a:ext uri="{FF2B5EF4-FFF2-40B4-BE49-F238E27FC236}">
                <a16:creationId xmlns:a16="http://schemas.microsoft.com/office/drawing/2014/main" id="{C6E3A693-69E8-4602-9D4B-F436452B26E1}"/>
              </a:ext>
            </a:extLst>
          </p:cNvPr>
          <p:cNvSpPr/>
          <p:nvPr/>
        </p:nvSpPr>
        <p:spPr>
          <a:xfrm>
            <a:off x="5245523" y="1891612"/>
            <a:ext cx="63190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PDF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EFC4FC69-4707-47FF-9075-DBB222BAD02C}"/>
              </a:ext>
            </a:extLst>
          </p:cNvPr>
          <p:cNvSpPr/>
          <p:nvPr/>
        </p:nvSpPr>
        <p:spPr>
          <a:xfrm rot="5400000">
            <a:off x="4239261" y="225492"/>
            <a:ext cx="296585" cy="3337416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720AB77-8BFE-4388-B23C-B321D1682F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142" b="4622"/>
          <a:stretch/>
        </p:blipFill>
        <p:spPr>
          <a:xfrm>
            <a:off x="125775" y="2344669"/>
            <a:ext cx="5779311" cy="26408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D04E735-58F1-40A0-A68E-C020B097DC5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142" b="4622"/>
          <a:stretch/>
        </p:blipFill>
        <p:spPr>
          <a:xfrm>
            <a:off x="4113073" y="3647290"/>
            <a:ext cx="5382472" cy="2459520"/>
          </a:xfrm>
          <a:prstGeom prst="rect">
            <a:avLst/>
          </a:prstGeom>
        </p:spPr>
      </p:pic>
      <p:pic>
        <p:nvPicPr>
          <p:cNvPr id="4" name="3 Imagen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695" y="5465010"/>
            <a:ext cx="1155322" cy="916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950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57">
            <a:extLst>
              <a:ext uri="{FF2B5EF4-FFF2-40B4-BE49-F238E27FC236}">
                <a16:creationId xmlns:a16="http://schemas.microsoft.com/office/drawing/2014/main" id="{828D6530-486E-4371-BE24-A62F45C43B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52" b="4109"/>
          <a:stretch/>
        </p:blipFill>
        <p:spPr>
          <a:xfrm>
            <a:off x="4632518" y="3495266"/>
            <a:ext cx="5194590" cy="2540295"/>
          </a:xfrm>
          <a:prstGeom prst="rect">
            <a:avLst/>
          </a:prstGeom>
        </p:spPr>
      </p:pic>
      <p:pic>
        <p:nvPicPr>
          <p:cNvPr id="8" name="7 Imagen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4891">
            <a:off x="529964" y="1035252"/>
            <a:ext cx="3871167" cy="3070330"/>
          </a:xfrm>
          <a:prstGeom prst="rect">
            <a:avLst/>
          </a:prstGeom>
          <a:scene3d>
            <a:camera prst="perspectiveAbove"/>
            <a:lightRig rig="threePt" dir="t"/>
          </a:scene3d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1418C80E-2119-4C9B-A852-04696E4938A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080" b="4109"/>
          <a:stretch/>
        </p:blipFill>
        <p:spPr>
          <a:xfrm>
            <a:off x="78892" y="3753836"/>
            <a:ext cx="4841246" cy="2391260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10455" y="6055694"/>
            <a:ext cx="8916562" cy="657934"/>
          </a:xfrm>
        </p:spPr>
        <p:txBody>
          <a:bodyPr>
            <a:normAutofit/>
          </a:bodyPr>
          <a:lstStyle/>
          <a:p>
            <a:pPr algn="l" defTabSz="914400">
              <a:lnSpc>
                <a:spcPct val="80000"/>
              </a:lnSpc>
              <a:spcBef>
                <a:spcPts val="0"/>
              </a:spcBef>
              <a:buNone/>
            </a:pPr>
            <a:r>
              <a:rPr lang="es-ES_tradnl" sz="2400" dirty="0">
                <a:solidFill>
                  <a:srgbClr val="39527B"/>
                </a:solidFill>
                <a:latin typeface="Corbel"/>
              </a:rPr>
              <a:t>Catálogos</a:t>
            </a:r>
            <a:br>
              <a:rPr lang="es-ES_tradnl" sz="1400" dirty="0">
                <a:solidFill>
                  <a:srgbClr val="39527B"/>
                </a:solidFill>
                <a:latin typeface="Corbel"/>
              </a:rPr>
            </a:br>
            <a:r>
              <a:rPr lang="es-ES_tradnl" sz="1400" dirty="0">
                <a:solidFill>
                  <a:srgbClr val="39527B"/>
                </a:solidFill>
                <a:latin typeface="Corbel"/>
              </a:rPr>
              <a:t>Funcionamiento Modular</a:t>
            </a:r>
            <a:endParaRPr lang="es-ES_tradnl" sz="1400" b="0" i="0" dirty="0">
              <a:solidFill>
                <a:srgbClr val="39527B"/>
              </a:solidFill>
              <a:latin typeface="Corbel"/>
              <a:ea typeface="+mj-ea"/>
              <a:cs typeface="+mj-cs"/>
            </a:endParaRPr>
          </a:p>
        </p:txBody>
      </p:sp>
      <p:sp>
        <p:nvSpPr>
          <p:cNvPr id="2" name="1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s-MX" smtClean="0"/>
              <a:t>11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Investigación y Desarrollo de Proyectos</a:t>
            </a:r>
            <a:endParaRPr lang="es-MX" dirty="0"/>
          </a:p>
        </p:txBody>
      </p:sp>
      <p:sp>
        <p:nvSpPr>
          <p:cNvPr id="17" name="Rectángulo 16"/>
          <p:cNvSpPr/>
          <p:nvPr/>
        </p:nvSpPr>
        <p:spPr>
          <a:xfrm>
            <a:off x="2887207" y="1564211"/>
            <a:ext cx="124745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Catálogos</a:t>
            </a:r>
          </a:p>
        </p:txBody>
      </p:sp>
      <p:sp>
        <p:nvSpPr>
          <p:cNvPr id="31" name="Rectángulo 30"/>
          <p:cNvSpPr/>
          <p:nvPr/>
        </p:nvSpPr>
        <p:spPr>
          <a:xfrm>
            <a:off x="4591548" y="114022"/>
            <a:ext cx="2737716" cy="33239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285750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Empresa.</a:t>
            </a:r>
          </a:p>
          <a:p>
            <a:pPr marL="285750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Almacén.</a:t>
            </a:r>
          </a:p>
          <a:p>
            <a:pPr marL="285750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Placas.</a:t>
            </a:r>
          </a:p>
          <a:p>
            <a:pPr marL="285750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Periodo. (Especial)</a:t>
            </a:r>
          </a:p>
          <a:p>
            <a:pPr marL="285750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Cobros. (Especial)</a:t>
            </a:r>
          </a:p>
          <a:p>
            <a:pPr marL="285750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Status de la Fianza. (Especial)</a:t>
            </a:r>
          </a:p>
          <a:p>
            <a:pPr marL="285750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Permisionarios.</a:t>
            </a:r>
          </a:p>
          <a:p>
            <a:pPr marL="285750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Operadores.</a:t>
            </a:r>
          </a:p>
          <a:p>
            <a:pPr marL="285750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Unidades.</a:t>
            </a:r>
          </a:p>
          <a:p>
            <a:pPr marL="742950" lvl="1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Unidad.</a:t>
            </a:r>
          </a:p>
          <a:p>
            <a:pPr marL="742950" lvl="1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Marca.</a:t>
            </a:r>
          </a:p>
          <a:p>
            <a:pPr marL="742950" lvl="1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Modelo.</a:t>
            </a:r>
          </a:p>
          <a:p>
            <a:pPr marL="742950" lvl="1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Servicio.</a:t>
            </a:r>
          </a:p>
          <a:p>
            <a:pPr marL="742950" lvl="1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Rol.</a:t>
            </a:r>
          </a:p>
          <a:p>
            <a:pPr marL="742950" lvl="1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Zona.</a:t>
            </a:r>
            <a:endParaRPr lang="es-ES" sz="1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6A09BDF5-9392-47B2-AE19-4C6E08B91D3D}"/>
              </a:ext>
            </a:extLst>
          </p:cNvPr>
          <p:cNvSpPr/>
          <p:nvPr/>
        </p:nvSpPr>
        <p:spPr>
          <a:xfrm>
            <a:off x="4259166" y="183622"/>
            <a:ext cx="374137" cy="3184786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916FE32-47A7-460B-970E-1E7D74C376F0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2762705" y="764100"/>
            <a:ext cx="748231" cy="80011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ángulo 19">
            <a:extLst>
              <a:ext uri="{FF2B5EF4-FFF2-40B4-BE49-F238E27FC236}">
                <a16:creationId xmlns:a16="http://schemas.microsoft.com/office/drawing/2014/main" id="{4FF9A27D-2F16-4133-888C-5C928BE337D4}"/>
              </a:ext>
            </a:extLst>
          </p:cNvPr>
          <p:cNvSpPr/>
          <p:nvPr/>
        </p:nvSpPr>
        <p:spPr>
          <a:xfrm>
            <a:off x="1723119" y="240880"/>
            <a:ext cx="130805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Registrar datos</a:t>
            </a:r>
          </a:p>
          <a:p>
            <a:pPr algn="ctr"/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Catalogo.</a:t>
            </a:r>
            <a:endParaRPr lang="es-ES" sz="1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695" y="5465010"/>
            <a:ext cx="1155322" cy="916318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1F6C979-87A3-4530-8E6C-CB0E258167C0}"/>
              </a:ext>
            </a:extLst>
          </p:cNvPr>
          <p:cNvCxnSpPr>
            <a:cxnSpLocks/>
            <a:stCxn id="17" idx="1"/>
            <a:endCxn id="27" idx="3"/>
          </p:cNvCxnSpPr>
          <p:nvPr/>
        </p:nvCxnSpPr>
        <p:spPr>
          <a:xfrm flipH="1" flipV="1">
            <a:off x="2232829" y="1440567"/>
            <a:ext cx="654378" cy="32369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ángulo 19">
            <a:extLst>
              <a:ext uri="{FF2B5EF4-FFF2-40B4-BE49-F238E27FC236}">
                <a16:creationId xmlns:a16="http://schemas.microsoft.com/office/drawing/2014/main" id="{6A6E1563-1BDA-4B3F-967E-7126FDE0F38B}"/>
              </a:ext>
            </a:extLst>
          </p:cNvPr>
          <p:cNvSpPr/>
          <p:nvPr/>
        </p:nvSpPr>
        <p:spPr>
          <a:xfrm>
            <a:off x="184448" y="1178957"/>
            <a:ext cx="204838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Volcar datos, en Módulos</a:t>
            </a:r>
          </a:p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de Captura del Sistema</a:t>
            </a: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  <a:endParaRPr lang="es-ES" sz="1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76C7802-DC91-4B8A-B833-539F47B55B3E}"/>
              </a:ext>
            </a:extLst>
          </p:cNvPr>
          <p:cNvCxnSpPr>
            <a:cxnSpLocks/>
            <a:endCxn id="32" idx="3"/>
          </p:cNvCxnSpPr>
          <p:nvPr/>
        </p:nvCxnSpPr>
        <p:spPr>
          <a:xfrm flipH="1">
            <a:off x="2036352" y="1887910"/>
            <a:ext cx="850855" cy="46134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ángulo 19">
            <a:extLst>
              <a:ext uri="{FF2B5EF4-FFF2-40B4-BE49-F238E27FC236}">
                <a16:creationId xmlns:a16="http://schemas.microsoft.com/office/drawing/2014/main" id="{AC35B538-2336-4FD2-AD0B-7F8EBF492998}"/>
              </a:ext>
            </a:extLst>
          </p:cNvPr>
          <p:cNvSpPr/>
          <p:nvPr/>
        </p:nvSpPr>
        <p:spPr>
          <a:xfrm>
            <a:off x="118839" y="2087647"/>
            <a:ext cx="191751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Validación del sistema, </a:t>
            </a:r>
          </a:p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Catalogo Especial.</a:t>
            </a:r>
          </a:p>
        </p:txBody>
      </p:sp>
      <p:sp>
        <p:nvSpPr>
          <p:cNvPr id="34" name="Rectángulo 19">
            <a:extLst>
              <a:ext uri="{FF2B5EF4-FFF2-40B4-BE49-F238E27FC236}">
                <a16:creationId xmlns:a16="http://schemas.microsoft.com/office/drawing/2014/main" id="{9FB2D9B8-16B4-4B28-86DF-B6FD7BC47B57}"/>
              </a:ext>
            </a:extLst>
          </p:cNvPr>
          <p:cNvSpPr/>
          <p:nvPr/>
        </p:nvSpPr>
        <p:spPr>
          <a:xfrm>
            <a:off x="2253577" y="2102712"/>
            <a:ext cx="181491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Permite  que el </a:t>
            </a:r>
          </a:p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sistema sea dinámico.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C982743-DC69-41E8-9E14-B35FB3059FD3}"/>
              </a:ext>
            </a:extLst>
          </p:cNvPr>
          <p:cNvCxnSpPr>
            <a:cxnSpLocks/>
            <a:endCxn id="38" idx="1"/>
          </p:cNvCxnSpPr>
          <p:nvPr/>
        </p:nvCxnSpPr>
        <p:spPr>
          <a:xfrm>
            <a:off x="896480" y="502490"/>
            <a:ext cx="826639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ángulo 19">
            <a:extLst>
              <a:ext uri="{FF2B5EF4-FFF2-40B4-BE49-F238E27FC236}">
                <a16:creationId xmlns:a16="http://schemas.microsoft.com/office/drawing/2014/main" id="{AC4A17B4-BFC8-42C0-AE8F-A148F8086CA1}"/>
              </a:ext>
            </a:extLst>
          </p:cNvPr>
          <p:cNvSpPr/>
          <p:nvPr/>
        </p:nvSpPr>
        <p:spPr>
          <a:xfrm>
            <a:off x="108665" y="548339"/>
            <a:ext cx="1559466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Forma de Captura.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05DDC27D-CC24-448C-9A32-F2A516DF1185}"/>
              </a:ext>
            </a:extLst>
          </p:cNvPr>
          <p:cNvCxnSpPr>
            <a:cxnSpLocks/>
          </p:cNvCxnSpPr>
          <p:nvPr/>
        </p:nvCxnSpPr>
        <p:spPr>
          <a:xfrm flipV="1">
            <a:off x="5916340" y="240880"/>
            <a:ext cx="767381" cy="52322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ángulo 19">
            <a:extLst>
              <a:ext uri="{FF2B5EF4-FFF2-40B4-BE49-F238E27FC236}">
                <a16:creationId xmlns:a16="http://schemas.microsoft.com/office/drawing/2014/main" id="{E31C77D5-872F-49E0-B15E-9C2D8DE6C461}"/>
              </a:ext>
            </a:extLst>
          </p:cNvPr>
          <p:cNvSpPr/>
          <p:nvPr/>
        </p:nvSpPr>
        <p:spPr>
          <a:xfrm>
            <a:off x="6612310" y="-28581"/>
            <a:ext cx="3323346" cy="73866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-Define periodos de cobro permisionarios, </a:t>
            </a:r>
          </a:p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base mes, 0.5 = quincenal, 0.25 = semanal.</a:t>
            </a:r>
          </a:p>
          <a:p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-Días condonados de pago.</a:t>
            </a:r>
            <a:endParaRPr lang="es-ES" sz="1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7" name="Rectángulo 19">
            <a:extLst>
              <a:ext uri="{FF2B5EF4-FFF2-40B4-BE49-F238E27FC236}">
                <a16:creationId xmlns:a16="http://schemas.microsoft.com/office/drawing/2014/main" id="{91024A84-6F05-43CE-AA31-5125CC612887}"/>
              </a:ext>
            </a:extLst>
          </p:cNvPr>
          <p:cNvSpPr/>
          <p:nvPr/>
        </p:nvSpPr>
        <p:spPr>
          <a:xfrm>
            <a:off x="6612310" y="684562"/>
            <a:ext cx="324640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-Costo por mes y porcentaje de recargos, </a:t>
            </a:r>
          </a:p>
          <a:p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conforme al monto de cobro mensual.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F85FEE5-1FF2-41D8-8A13-AACA4A04833C}"/>
              </a:ext>
            </a:extLst>
          </p:cNvPr>
          <p:cNvCxnSpPr>
            <a:cxnSpLocks/>
          </p:cNvCxnSpPr>
          <p:nvPr/>
        </p:nvCxnSpPr>
        <p:spPr>
          <a:xfrm flipV="1">
            <a:off x="6348434" y="946172"/>
            <a:ext cx="335287" cy="20669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ángulo 19">
            <a:extLst>
              <a:ext uri="{FF2B5EF4-FFF2-40B4-BE49-F238E27FC236}">
                <a16:creationId xmlns:a16="http://schemas.microsoft.com/office/drawing/2014/main" id="{DFA5B6AA-0CAD-4694-8E1A-8FC160DA2583}"/>
              </a:ext>
            </a:extLst>
          </p:cNvPr>
          <p:cNvSpPr/>
          <p:nvPr/>
        </p:nvSpPr>
        <p:spPr>
          <a:xfrm>
            <a:off x="6657698" y="1523817"/>
            <a:ext cx="310899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-Define el Status de la Fianza, establece</a:t>
            </a:r>
          </a:p>
          <a:p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 llave padre, para status de fianza</a:t>
            </a:r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26C724A6-C4AF-4491-9A22-E255A3320917}"/>
              </a:ext>
            </a:extLst>
          </p:cNvPr>
          <p:cNvCxnSpPr>
            <a:cxnSpLocks/>
          </p:cNvCxnSpPr>
          <p:nvPr/>
        </p:nvCxnSpPr>
        <p:spPr>
          <a:xfrm>
            <a:off x="7142010" y="1373710"/>
            <a:ext cx="1322806" cy="19050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7833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7 Imagen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4891">
            <a:off x="529964" y="1035252"/>
            <a:ext cx="3871167" cy="3070330"/>
          </a:xfrm>
          <a:prstGeom prst="rect">
            <a:avLst/>
          </a:prstGeom>
          <a:scene3d>
            <a:camera prst="perspectiveAbove"/>
            <a:lightRig rig="threePt" dir="t"/>
          </a:scene3d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80000"/>
              </a:lnSpc>
              <a:spcBef>
                <a:spcPts val="0"/>
              </a:spcBef>
              <a:buNone/>
            </a:pPr>
            <a:r>
              <a:rPr lang="es-ES_tradnl" dirty="0">
                <a:solidFill>
                  <a:srgbClr val="39527B"/>
                </a:solidFill>
                <a:latin typeface="Corbel"/>
              </a:rPr>
              <a:t>Costos del proyecto</a:t>
            </a:r>
            <a:endParaRPr lang="es-ES_tradnl" sz="3600" b="0" i="0" dirty="0">
              <a:solidFill>
                <a:srgbClr val="39527B"/>
              </a:solidFill>
              <a:latin typeface="Corbel"/>
              <a:ea typeface="+mj-ea"/>
              <a:cs typeface="+mj-cs"/>
            </a:endParaRPr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695" y="5465010"/>
            <a:ext cx="1155322" cy="916318"/>
          </a:xfrm>
          <a:prstGeom prst="rect">
            <a:avLst/>
          </a:prstGeom>
        </p:spPr>
      </p:pic>
      <p:sp>
        <p:nvSpPr>
          <p:cNvPr id="2" name="1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s-MX" smtClean="0"/>
              <a:t>12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Investigación y Desarrollo de Proyectos</a:t>
            </a:r>
            <a:endParaRPr lang="es-MX" dirty="0"/>
          </a:p>
        </p:txBody>
      </p:sp>
      <p:sp>
        <p:nvSpPr>
          <p:cNvPr id="18" name="Content Placeholder 13"/>
          <p:cNvSpPr>
            <a:spLocks noGrp="1"/>
          </p:cNvSpPr>
          <p:nvPr>
            <p:ph idx="1"/>
          </p:nvPr>
        </p:nvSpPr>
        <p:spPr>
          <a:xfrm>
            <a:off x="1051498" y="685800"/>
            <a:ext cx="8360365" cy="4615408"/>
          </a:xfrm>
        </p:spPr>
        <p:txBody>
          <a:bodyPr>
            <a:normAutofit/>
          </a:bodyPr>
          <a:lstStyle/>
          <a:p>
            <a:pPr algn="just" defTabSz="9144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SzPct val="80000"/>
              <a:buFontTx/>
              <a:buChar char="-"/>
            </a:pPr>
            <a:r>
              <a:rPr lang="es-ES_tradnl" sz="2400" dirty="0">
                <a:solidFill>
                  <a:srgbClr val="404040"/>
                </a:solidFill>
                <a:latin typeface="Corbel"/>
              </a:rPr>
              <a:t>Se cuenta con software y hardware necesarios para el desarrollo del proyecto.</a:t>
            </a:r>
          </a:p>
          <a:p>
            <a:pPr algn="just" defTabSz="9144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SzPct val="80000"/>
              <a:buFontTx/>
              <a:buChar char="-"/>
            </a:pPr>
            <a:r>
              <a:rPr lang="es-ES_tradnl" sz="2400" dirty="0">
                <a:solidFill>
                  <a:srgbClr val="404040"/>
                </a:solidFill>
                <a:latin typeface="Corbel"/>
              </a:rPr>
              <a:t>Hosting ABC.</a:t>
            </a:r>
          </a:p>
        </p:txBody>
      </p:sp>
    </p:spTree>
    <p:extLst>
      <p:ext uri="{BB962C8B-B14F-4D97-AF65-F5344CB8AC3E}">
        <p14:creationId xmlns:p14="http://schemas.microsoft.com/office/powerpoint/2010/main" val="1865625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4891">
            <a:off x="529964" y="1035252"/>
            <a:ext cx="3871167" cy="3070330"/>
          </a:xfrm>
          <a:prstGeom prst="rect">
            <a:avLst/>
          </a:prstGeom>
          <a:scene3d>
            <a:camera prst="perspectiveAbove"/>
            <a:lightRig rig="threePt" dir="t"/>
          </a:scene3d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80000"/>
              </a:lnSpc>
              <a:spcBef>
                <a:spcPts val="0"/>
              </a:spcBef>
              <a:buNone/>
            </a:pPr>
            <a:r>
              <a:rPr lang="es-ES_tradnl" dirty="0">
                <a:solidFill>
                  <a:srgbClr val="39527B"/>
                </a:solidFill>
                <a:latin typeface="Corbel"/>
              </a:rPr>
              <a:t>Propósito</a:t>
            </a:r>
            <a:endParaRPr lang="es-ES_tradnl" sz="3600" b="0" i="0" dirty="0">
              <a:solidFill>
                <a:srgbClr val="39527B"/>
              </a:solidFill>
              <a:latin typeface="Corbel"/>
              <a:ea typeface="+mj-ea"/>
              <a:cs typeface="+mj-cs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Clr>
                <a:srgbClr val="404040"/>
              </a:buClr>
              <a:buNone/>
            </a:pPr>
            <a:r>
              <a:rPr lang="es-MX" dirty="0">
                <a:solidFill>
                  <a:srgbClr val="404040"/>
                </a:solidFill>
              </a:rPr>
              <a:t>Desarrollar un sistema, que permita el control de los permisionarios y placas vinculadas así como las fianzas que se generan durante el uso de las placas.</a:t>
            </a:r>
          </a:p>
          <a:p>
            <a:pPr marL="0" indent="0" algn="just">
              <a:buClr>
                <a:srgbClr val="404040"/>
              </a:buClr>
              <a:buNone/>
            </a:pPr>
            <a:r>
              <a:rPr lang="es-MX" b="0" i="0" dirty="0">
                <a:solidFill>
                  <a:srgbClr val="404040"/>
                </a:solidFill>
                <a:latin typeface="Corbel"/>
              </a:rPr>
              <a:t>Proporcionando al usuario la facilidad y usabilidad de una interfaz amigable y sencilla de utilizar donde los procesos manuales actuales se realicen transparentemente.</a:t>
            </a:r>
            <a:endParaRPr lang="es-ES_tradnl" b="0" i="0" dirty="0">
              <a:solidFill>
                <a:srgbClr val="404040"/>
              </a:solidFill>
              <a:latin typeface="Corbel"/>
            </a:endParaRPr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695" y="5465010"/>
            <a:ext cx="1155322" cy="916318"/>
          </a:xfrm>
          <a:prstGeom prst="rect">
            <a:avLst/>
          </a:prstGeom>
        </p:spPr>
      </p:pic>
      <p:sp>
        <p:nvSpPr>
          <p:cNvPr id="2" name="1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s-MX" smtClean="0"/>
              <a:t>2</a:t>
            </a:fld>
            <a:endParaRPr lang="es-MX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Investigación y Desarrollo de Proyectos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126723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4891">
            <a:off x="529964" y="1035252"/>
            <a:ext cx="3871167" cy="3070330"/>
          </a:xfrm>
          <a:prstGeom prst="rect">
            <a:avLst/>
          </a:prstGeom>
          <a:scene3d>
            <a:camera prst="perspectiveAbove"/>
            <a:lightRig rig="threePt" dir="t"/>
          </a:scene3d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80000"/>
              </a:lnSpc>
              <a:spcBef>
                <a:spcPts val="0"/>
              </a:spcBef>
              <a:buNone/>
            </a:pPr>
            <a:r>
              <a:rPr lang="es-ES_tradnl" dirty="0">
                <a:solidFill>
                  <a:srgbClr val="39527B"/>
                </a:solidFill>
                <a:latin typeface="Corbel"/>
              </a:rPr>
              <a:t>Objetivos</a:t>
            </a:r>
            <a:endParaRPr lang="es-ES_tradnl" sz="3600" b="0" i="0" dirty="0">
              <a:solidFill>
                <a:srgbClr val="39527B"/>
              </a:solidFill>
              <a:latin typeface="Corbel"/>
              <a:ea typeface="+mj-ea"/>
              <a:cs typeface="+mj-cs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051498" y="685800"/>
            <a:ext cx="8360365" cy="4615408"/>
          </a:xfrm>
        </p:spPr>
        <p:txBody>
          <a:bodyPr>
            <a:noAutofit/>
          </a:bodyPr>
          <a:lstStyle/>
          <a:p>
            <a:pPr marL="0" indent="0" algn="just" defTabSz="9144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SzPct val="80000"/>
              <a:buNone/>
            </a:pPr>
            <a:r>
              <a:rPr lang="es-ES_tradnl" sz="2400" dirty="0">
                <a:solidFill>
                  <a:srgbClr val="404040"/>
                </a:solidFill>
                <a:latin typeface="Corbel"/>
              </a:rPr>
              <a:t>El desarrollo del sistema permitirá mantener un control de las rentas, deudas y pagos realizados de los permisionarios con respecto a las placas asignadas, así mismo las fianzas que se generan durante el uso de las placas, además deberá proporcionar reportes específicos y generales de status actual de pagos. 	</a:t>
            </a:r>
          </a:p>
          <a:p>
            <a:pPr marL="0" indent="0" algn="just" defTabSz="9144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SzPct val="80000"/>
              <a:buNone/>
            </a:pPr>
            <a:r>
              <a:rPr lang="es-ES_tradnl" sz="2400" dirty="0">
                <a:solidFill>
                  <a:srgbClr val="404040"/>
                </a:solidFill>
                <a:latin typeface="Corbel"/>
              </a:rPr>
              <a:t>	</a:t>
            </a:r>
            <a:r>
              <a:rPr lang="es-ES_tradnl" sz="2000" dirty="0">
                <a:solidFill>
                  <a:srgbClr val="404040"/>
                </a:solidFill>
                <a:latin typeface="Corbel"/>
              </a:rPr>
              <a:t>-	Registro de Renta y Recargos de placas.</a:t>
            </a:r>
          </a:p>
          <a:p>
            <a:pPr marL="0" indent="0" algn="just">
              <a:buClr>
                <a:srgbClr val="404040"/>
              </a:buClr>
              <a:buNone/>
            </a:pPr>
            <a:r>
              <a:rPr lang="es-ES_tradnl" sz="2000" dirty="0">
                <a:solidFill>
                  <a:srgbClr val="404040"/>
                </a:solidFill>
                <a:latin typeface="Corbel"/>
              </a:rPr>
              <a:t>	-	</a:t>
            </a:r>
            <a:r>
              <a:rPr lang="es-MX" sz="2000" dirty="0">
                <a:solidFill>
                  <a:srgbClr val="404040"/>
                </a:solidFill>
              </a:rPr>
              <a:t>Registro de Fianzas Pagos.</a:t>
            </a:r>
            <a:endParaRPr lang="es-ES_tradnl" sz="1000" dirty="0">
              <a:solidFill>
                <a:srgbClr val="404040"/>
              </a:solidFill>
              <a:latin typeface="Corbel"/>
            </a:endParaRPr>
          </a:p>
          <a:p>
            <a:pPr marL="0" indent="0" algn="just" defTabSz="9144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SzPct val="80000"/>
              <a:buNone/>
            </a:pPr>
            <a:r>
              <a:rPr lang="es-ES_tradnl" sz="2000" b="0" i="0" dirty="0">
                <a:solidFill>
                  <a:srgbClr val="404040"/>
                </a:solidFill>
                <a:latin typeface="Corbel"/>
              </a:rPr>
              <a:t>	-	</a:t>
            </a:r>
            <a:r>
              <a:rPr lang="es-ES_tradnl" sz="2000" dirty="0">
                <a:solidFill>
                  <a:srgbClr val="404040"/>
                </a:solidFill>
                <a:latin typeface="Corbel"/>
              </a:rPr>
              <a:t>Control dinámico de los periodos y montos de pagos.</a:t>
            </a:r>
            <a:endParaRPr lang="es-ES_tradnl" sz="2000" b="0" i="0" dirty="0">
              <a:solidFill>
                <a:srgbClr val="404040"/>
              </a:solidFill>
              <a:latin typeface="Corbel"/>
            </a:endParaRPr>
          </a:p>
          <a:p>
            <a:pPr marL="0" indent="0" algn="just" defTabSz="9144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SzPct val="80000"/>
              <a:buNone/>
            </a:pPr>
            <a:r>
              <a:rPr lang="es-ES_tradnl" sz="2000" dirty="0">
                <a:solidFill>
                  <a:srgbClr val="404040"/>
                </a:solidFill>
                <a:latin typeface="Corbel"/>
              </a:rPr>
              <a:t>	-	Reportes Específicos y Generales.</a:t>
            </a:r>
            <a:endParaRPr lang="es-ES_tradnl" sz="2000" b="0" i="0" dirty="0">
              <a:solidFill>
                <a:srgbClr val="404040"/>
              </a:solidFill>
              <a:latin typeface="Corbel"/>
            </a:endParaRPr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695" y="5465010"/>
            <a:ext cx="1155322" cy="916318"/>
          </a:xfrm>
          <a:prstGeom prst="rect">
            <a:avLst/>
          </a:prstGeom>
        </p:spPr>
      </p:pic>
      <p:sp>
        <p:nvSpPr>
          <p:cNvPr id="2" name="1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s-MX" smtClean="0"/>
              <a:t>3</a:t>
            </a:fld>
            <a:endParaRPr lang="es-MX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 dirty="0"/>
              <a:t>Investigación y Desarrollo de Proyectos</a:t>
            </a:r>
          </a:p>
        </p:txBody>
      </p:sp>
    </p:spTree>
    <p:extLst>
      <p:ext uri="{BB962C8B-B14F-4D97-AF65-F5344CB8AC3E}">
        <p14:creationId xmlns:p14="http://schemas.microsoft.com/office/powerpoint/2010/main" val="1743698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4891">
            <a:off x="529964" y="1035252"/>
            <a:ext cx="3871167" cy="3070330"/>
          </a:xfrm>
          <a:prstGeom prst="rect">
            <a:avLst/>
          </a:prstGeom>
          <a:scene3d>
            <a:camera prst="perspectiveAbove"/>
            <a:lightRig rig="threePt" dir="t"/>
          </a:scene3d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80000"/>
              </a:lnSpc>
              <a:spcBef>
                <a:spcPts val="0"/>
              </a:spcBef>
              <a:buNone/>
            </a:pPr>
            <a:r>
              <a:rPr lang="es-ES_tradnl" dirty="0">
                <a:solidFill>
                  <a:srgbClr val="39527B"/>
                </a:solidFill>
                <a:latin typeface="Corbel"/>
              </a:rPr>
              <a:t>Alcance</a:t>
            </a:r>
            <a:endParaRPr lang="es-ES_tradnl" sz="3600" b="0" i="0" dirty="0">
              <a:solidFill>
                <a:srgbClr val="39527B"/>
              </a:solidFill>
              <a:latin typeface="Corbel"/>
              <a:ea typeface="+mj-ea"/>
              <a:cs typeface="+mj-cs"/>
            </a:endParaRPr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695" y="5465010"/>
            <a:ext cx="1155322" cy="916318"/>
          </a:xfrm>
          <a:prstGeom prst="rect">
            <a:avLst/>
          </a:prstGeom>
        </p:spPr>
      </p:pic>
      <p:sp>
        <p:nvSpPr>
          <p:cNvPr id="2" name="1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s-MX" smtClean="0"/>
              <a:t>4</a:t>
            </a:fld>
            <a:endParaRPr lang="es-MX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Investigación y Desarrollo de Proyectos</a:t>
            </a:r>
            <a:endParaRPr lang="es-MX" dirty="0"/>
          </a:p>
        </p:txBody>
      </p:sp>
      <p:sp>
        <p:nvSpPr>
          <p:cNvPr id="7" name="Content Placeholder 13"/>
          <p:cNvSpPr>
            <a:spLocks noGrp="1"/>
          </p:cNvSpPr>
          <p:nvPr>
            <p:ph idx="1"/>
          </p:nvPr>
        </p:nvSpPr>
        <p:spPr>
          <a:xfrm>
            <a:off x="1038132" y="260648"/>
            <a:ext cx="8360365" cy="5551512"/>
          </a:xfrm>
        </p:spPr>
        <p:txBody>
          <a:bodyPr>
            <a:noAutofit/>
          </a:bodyPr>
          <a:lstStyle/>
          <a:p>
            <a:pPr marL="0" indent="0" algn="just" defTabSz="9144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SzPct val="80000"/>
              <a:buNone/>
            </a:pPr>
            <a:r>
              <a:rPr lang="es-ES_tradnl" sz="2400" dirty="0">
                <a:solidFill>
                  <a:srgbClr val="404040"/>
                </a:solidFill>
                <a:latin typeface="Corbel"/>
              </a:rPr>
              <a:t>El sistema deberá de proporcionar una vista general del estado actual en el que se encuentran los pagos de permisionarios y fianzas generadas durante el uso de las placas. 	</a:t>
            </a:r>
          </a:p>
          <a:p>
            <a:pPr marL="0" indent="0" algn="just" defTabSz="9144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SzPct val="80000"/>
              <a:buNone/>
            </a:pPr>
            <a:r>
              <a:rPr lang="es-ES_tradnl" sz="2400" dirty="0">
                <a:solidFill>
                  <a:srgbClr val="404040"/>
                </a:solidFill>
                <a:latin typeface="Corbel"/>
              </a:rPr>
              <a:t>	</a:t>
            </a:r>
            <a:r>
              <a:rPr lang="es-ES_tradnl" sz="2000" dirty="0">
                <a:solidFill>
                  <a:srgbClr val="404040"/>
                </a:solidFill>
                <a:latin typeface="Corbel"/>
              </a:rPr>
              <a:t>-	Modulo de Control de Usuarios </a:t>
            </a:r>
          </a:p>
          <a:p>
            <a:pPr marL="0" indent="0" algn="just" defTabSz="9144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SzPct val="80000"/>
              <a:buNone/>
            </a:pPr>
            <a:r>
              <a:rPr lang="es-ES_tradnl" sz="2000" dirty="0">
                <a:solidFill>
                  <a:srgbClr val="404040"/>
                </a:solidFill>
                <a:latin typeface="Corbel"/>
              </a:rPr>
              <a:t>		(Registro, Perfiles y Permisos).</a:t>
            </a:r>
          </a:p>
          <a:p>
            <a:pPr marL="0" indent="0" algn="just">
              <a:buClr>
                <a:srgbClr val="404040"/>
              </a:buClr>
              <a:buNone/>
            </a:pPr>
            <a:r>
              <a:rPr lang="es-ES_tradnl" sz="2000" dirty="0">
                <a:solidFill>
                  <a:srgbClr val="404040"/>
                </a:solidFill>
                <a:latin typeface="Corbel"/>
              </a:rPr>
              <a:t>	</a:t>
            </a:r>
            <a:r>
              <a:rPr lang="es-ES_tradnl" sz="2000" dirty="0">
                <a:solidFill>
                  <a:srgbClr val="404040"/>
                </a:solidFill>
              </a:rPr>
              <a:t>-	</a:t>
            </a:r>
            <a:r>
              <a:rPr lang="es-MX" sz="2000" dirty="0">
                <a:solidFill>
                  <a:srgbClr val="404040"/>
                </a:solidFill>
              </a:rPr>
              <a:t>Catálogos.</a:t>
            </a:r>
          </a:p>
          <a:p>
            <a:pPr marL="0" indent="0" algn="just">
              <a:buClr>
                <a:srgbClr val="404040"/>
              </a:buClr>
              <a:buNone/>
            </a:pPr>
            <a:r>
              <a:rPr lang="es-MX" sz="2000" dirty="0">
                <a:solidFill>
                  <a:srgbClr val="404040"/>
                </a:solidFill>
              </a:rPr>
              <a:t> </a:t>
            </a:r>
            <a:r>
              <a:rPr lang="es-ES_tradnl" sz="2000" dirty="0">
                <a:solidFill>
                  <a:srgbClr val="404040"/>
                </a:solidFill>
                <a:latin typeface="Corbel"/>
              </a:rPr>
              <a:t>	-	</a:t>
            </a:r>
            <a:r>
              <a:rPr lang="es-MX" sz="2000" dirty="0">
                <a:solidFill>
                  <a:srgbClr val="404040"/>
                </a:solidFill>
              </a:rPr>
              <a:t>Modulo de Permisionarios.</a:t>
            </a:r>
          </a:p>
          <a:p>
            <a:pPr lvl="5" algn="just">
              <a:buClr>
                <a:srgbClr val="404040"/>
              </a:buClr>
            </a:pPr>
            <a:r>
              <a:rPr lang="es-MX" sz="1400" dirty="0">
                <a:solidFill>
                  <a:srgbClr val="404040"/>
                </a:solidFill>
              </a:rPr>
              <a:t>Vincular Permisionarios.</a:t>
            </a:r>
          </a:p>
          <a:p>
            <a:pPr lvl="5" algn="just">
              <a:buClr>
                <a:srgbClr val="404040"/>
              </a:buClr>
            </a:pPr>
            <a:r>
              <a:rPr lang="es-MX" sz="1400" dirty="0">
                <a:solidFill>
                  <a:srgbClr val="404040"/>
                </a:solidFill>
              </a:rPr>
              <a:t>Registro de Pagos de Permisionarios.</a:t>
            </a:r>
            <a:endParaRPr lang="es-ES_tradnl" sz="100" dirty="0">
              <a:solidFill>
                <a:srgbClr val="404040"/>
              </a:solidFill>
              <a:latin typeface="Corbel"/>
            </a:endParaRPr>
          </a:p>
          <a:p>
            <a:pPr marL="0" indent="0" algn="just" defTabSz="9144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SzPct val="80000"/>
              <a:buNone/>
            </a:pPr>
            <a:r>
              <a:rPr lang="es-ES_tradnl" sz="2000" b="0" i="0" dirty="0">
                <a:solidFill>
                  <a:srgbClr val="404040"/>
                </a:solidFill>
                <a:latin typeface="Corbel"/>
              </a:rPr>
              <a:t>	-	</a:t>
            </a:r>
            <a:r>
              <a:rPr lang="es-ES_tradnl" sz="2000" dirty="0">
                <a:solidFill>
                  <a:srgbClr val="404040"/>
                </a:solidFill>
                <a:latin typeface="Corbel"/>
              </a:rPr>
              <a:t>Modulo de Fianzas.</a:t>
            </a:r>
          </a:p>
          <a:p>
            <a:pPr lvl="5" algn="just">
              <a:buClr>
                <a:srgbClr val="404040"/>
              </a:buClr>
            </a:pPr>
            <a:r>
              <a:rPr lang="es-ES_tradnl" sz="1000" dirty="0">
                <a:solidFill>
                  <a:srgbClr val="404040"/>
                </a:solidFill>
                <a:latin typeface="Corbel"/>
              </a:rPr>
              <a:t>Registro de Fianzas.</a:t>
            </a:r>
          </a:p>
          <a:p>
            <a:pPr lvl="5" algn="just">
              <a:buClr>
                <a:srgbClr val="404040"/>
              </a:buClr>
            </a:pPr>
            <a:r>
              <a:rPr lang="es-ES_tradnl" sz="1000" dirty="0">
                <a:solidFill>
                  <a:srgbClr val="404040"/>
                </a:solidFill>
                <a:latin typeface="Corbel"/>
              </a:rPr>
              <a:t>Registro de Pagos de Fianzas.</a:t>
            </a:r>
          </a:p>
          <a:p>
            <a:pPr marL="0" indent="0" algn="just">
              <a:buClr>
                <a:srgbClr val="404040"/>
              </a:buClr>
              <a:buNone/>
            </a:pPr>
            <a:r>
              <a:rPr lang="es-ES_tradnl" sz="2000" dirty="0">
                <a:solidFill>
                  <a:srgbClr val="404040"/>
                </a:solidFill>
              </a:rPr>
              <a:t>	-	Modulo de Reportes.</a:t>
            </a:r>
          </a:p>
          <a:p>
            <a:pPr lvl="5" algn="just">
              <a:buClr>
                <a:srgbClr val="404040"/>
              </a:buClr>
            </a:pPr>
            <a:r>
              <a:rPr lang="es-ES_tradnl" sz="1000" dirty="0">
                <a:solidFill>
                  <a:srgbClr val="404040"/>
                </a:solidFill>
              </a:rPr>
              <a:t>Reportes de Fianzas.</a:t>
            </a:r>
          </a:p>
          <a:p>
            <a:pPr lvl="5" algn="just">
              <a:buClr>
                <a:srgbClr val="404040"/>
              </a:buClr>
            </a:pPr>
            <a:r>
              <a:rPr lang="es-ES_tradnl" sz="1000" dirty="0">
                <a:solidFill>
                  <a:srgbClr val="404040"/>
                </a:solidFill>
              </a:rPr>
              <a:t>Reportes de Pagos de Fianzas.</a:t>
            </a:r>
          </a:p>
          <a:p>
            <a:pPr lvl="5" algn="just">
              <a:buClr>
                <a:srgbClr val="404040"/>
              </a:buClr>
            </a:pPr>
            <a:endParaRPr lang="es-ES_tradnl" sz="1000" dirty="0">
              <a:solidFill>
                <a:srgbClr val="404040"/>
              </a:solidFill>
              <a:latin typeface="Corbel"/>
            </a:endParaRPr>
          </a:p>
          <a:p>
            <a:pPr marL="768096" lvl="2" indent="0" algn="just">
              <a:buClr>
                <a:srgbClr val="404040"/>
              </a:buClr>
              <a:buNone/>
            </a:pPr>
            <a:endParaRPr lang="es-ES_tradnl" sz="1200" dirty="0">
              <a:solidFill>
                <a:srgbClr val="404040"/>
              </a:solidFill>
              <a:latin typeface="Corbel"/>
            </a:endParaRPr>
          </a:p>
          <a:p>
            <a:pPr algn="just">
              <a:buClr>
                <a:srgbClr val="404040"/>
              </a:buClr>
            </a:pPr>
            <a:r>
              <a:rPr lang="es-ES_tradnl" sz="2000" b="0" i="0" dirty="0">
                <a:solidFill>
                  <a:srgbClr val="404040"/>
                </a:solidFill>
                <a:latin typeface="Corbel"/>
              </a:rPr>
              <a:t>		</a:t>
            </a:r>
          </a:p>
          <a:p>
            <a:pPr marL="0" indent="0" algn="just" defTabSz="9144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SzPct val="80000"/>
              <a:buNone/>
            </a:pPr>
            <a:r>
              <a:rPr lang="es-ES_tradnl" sz="2000" dirty="0">
                <a:solidFill>
                  <a:srgbClr val="404040"/>
                </a:solidFill>
                <a:latin typeface="Corbel"/>
              </a:rPr>
              <a:t>	-	Reportes Específicos y Generales.</a:t>
            </a:r>
            <a:endParaRPr lang="es-ES_tradnl" sz="2000" b="0" i="0" dirty="0">
              <a:solidFill>
                <a:srgbClr val="404040"/>
              </a:solidFill>
              <a:latin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3868651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8 Imagen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4891">
            <a:off x="529964" y="1035252"/>
            <a:ext cx="3871167" cy="3070330"/>
          </a:xfrm>
          <a:prstGeom prst="rect">
            <a:avLst/>
          </a:prstGeom>
          <a:scene3d>
            <a:camera prst="perspectiveAbove"/>
            <a:lightRig rig="threePt" dir="t"/>
          </a:scene3d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80000"/>
              </a:lnSpc>
              <a:spcBef>
                <a:spcPts val="0"/>
              </a:spcBef>
              <a:buNone/>
            </a:pPr>
            <a:r>
              <a:rPr lang="es-ES_tradnl" dirty="0">
                <a:solidFill>
                  <a:srgbClr val="39527B"/>
                </a:solidFill>
                <a:latin typeface="Corbel"/>
              </a:rPr>
              <a:t>Entregables</a:t>
            </a:r>
            <a:endParaRPr lang="es-ES_tradnl" sz="3600" b="0" i="0" dirty="0">
              <a:solidFill>
                <a:srgbClr val="39527B"/>
              </a:solidFill>
              <a:latin typeface="Corbel"/>
              <a:ea typeface="+mj-ea"/>
              <a:cs typeface="+mj-cs"/>
            </a:endParaRPr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695" y="5465010"/>
            <a:ext cx="1155322" cy="916318"/>
          </a:xfrm>
          <a:prstGeom prst="rect">
            <a:avLst/>
          </a:prstGeom>
        </p:spPr>
      </p:pic>
      <p:sp>
        <p:nvSpPr>
          <p:cNvPr id="2" name="1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s-MX" smtClean="0"/>
              <a:t>5</a:t>
            </a:fld>
            <a:endParaRPr lang="es-MX" dirty="0"/>
          </a:p>
        </p:txBody>
      </p:sp>
      <p:sp>
        <p:nvSpPr>
          <p:cNvPr id="8" name="Content Placeholder 13"/>
          <p:cNvSpPr>
            <a:spLocks noGrp="1"/>
          </p:cNvSpPr>
          <p:nvPr>
            <p:ph idx="1"/>
          </p:nvPr>
        </p:nvSpPr>
        <p:spPr>
          <a:xfrm>
            <a:off x="1051498" y="685800"/>
            <a:ext cx="8360365" cy="4615408"/>
          </a:xfrm>
        </p:spPr>
        <p:txBody>
          <a:bodyPr>
            <a:normAutofit fontScale="92500" lnSpcReduction="10000"/>
          </a:bodyPr>
          <a:lstStyle/>
          <a:p>
            <a:pPr algn="just" defTabSz="9144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SzPct val="80000"/>
              <a:buFontTx/>
              <a:buChar char="-"/>
            </a:pPr>
            <a:r>
              <a:rPr lang="es-ES_tradnl" sz="2400" dirty="0">
                <a:solidFill>
                  <a:srgbClr val="404040"/>
                </a:solidFill>
                <a:latin typeface="Corbel"/>
              </a:rPr>
              <a:t>Puesta en marcha de la aplicación.</a:t>
            </a:r>
          </a:p>
          <a:p>
            <a:pPr algn="just" defTabSz="9144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SzPct val="80000"/>
              <a:buFontTx/>
              <a:buChar char="-"/>
            </a:pPr>
            <a:r>
              <a:rPr lang="es-ES_tradnl" sz="2400" dirty="0">
                <a:solidFill>
                  <a:srgbClr val="404040"/>
                </a:solidFill>
                <a:latin typeface="Corbel"/>
              </a:rPr>
              <a:t>Desarrollo de la interfaz.</a:t>
            </a:r>
          </a:p>
          <a:p>
            <a:pPr lvl="1" algn="just">
              <a:spcBef>
                <a:spcPts val="1800"/>
              </a:spcBef>
              <a:buClr>
                <a:srgbClr val="404040"/>
              </a:buClr>
              <a:buFontTx/>
              <a:buChar char="-"/>
            </a:pPr>
            <a:r>
              <a:rPr lang="es-ES_tradnl" sz="2000" dirty="0">
                <a:solidFill>
                  <a:srgbClr val="404040"/>
                </a:solidFill>
                <a:latin typeface="Corbel"/>
              </a:rPr>
              <a:t>Acceso a usuarios controlados</a:t>
            </a:r>
            <a:r>
              <a:rPr lang="es-ES_tradnl" sz="1900" b="1" dirty="0">
                <a:solidFill>
                  <a:srgbClr val="404040"/>
                </a:solidFill>
                <a:latin typeface="Corbel"/>
              </a:rPr>
              <a:t>.</a:t>
            </a:r>
          </a:p>
          <a:p>
            <a:pPr lvl="1" algn="just">
              <a:spcBef>
                <a:spcPts val="1800"/>
              </a:spcBef>
              <a:buClr>
                <a:srgbClr val="404040"/>
              </a:buClr>
              <a:buFontTx/>
              <a:buChar char="-"/>
            </a:pPr>
            <a:r>
              <a:rPr lang="es-ES_tradnl" sz="2000" dirty="0">
                <a:solidFill>
                  <a:srgbClr val="404040"/>
                </a:solidFill>
                <a:latin typeface="Corbel"/>
              </a:rPr>
              <a:t>Vinculo de acceso Dirección Web</a:t>
            </a:r>
            <a:r>
              <a:rPr lang="es-ES_tradnl" sz="1900" b="1" dirty="0">
                <a:solidFill>
                  <a:srgbClr val="404040"/>
                </a:solidFill>
                <a:latin typeface="Corbel"/>
              </a:rPr>
              <a:t>. </a:t>
            </a:r>
            <a:endParaRPr lang="es-ES_tradnl" sz="2000" b="1" dirty="0">
              <a:solidFill>
                <a:srgbClr val="404040"/>
              </a:solidFill>
              <a:latin typeface="Corbel"/>
            </a:endParaRPr>
          </a:p>
          <a:p>
            <a:pPr algn="just" defTabSz="9144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SzPct val="80000"/>
              <a:buFontTx/>
              <a:buChar char="-"/>
            </a:pPr>
            <a:r>
              <a:rPr lang="es-ES_tradnl" sz="2400" dirty="0">
                <a:solidFill>
                  <a:srgbClr val="404040"/>
                </a:solidFill>
                <a:latin typeface="Corbel"/>
              </a:rPr>
              <a:t>Códigos de desarrollo.  </a:t>
            </a:r>
          </a:p>
          <a:p>
            <a:pPr algn="just" defTabSz="9144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SzPct val="80000"/>
              <a:buFontTx/>
              <a:buChar char="-"/>
            </a:pPr>
            <a:r>
              <a:rPr lang="es-ES_tradnl" sz="2400" dirty="0">
                <a:solidFill>
                  <a:srgbClr val="404040"/>
                </a:solidFill>
                <a:latin typeface="Corbel"/>
              </a:rPr>
              <a:t>Publicación de la interfaz para su proceso en dispositivos de Escritorio, Portátiles o Móviles.</a:t>
            </a:r>
          </a:p>
          <a:p>
            <a:pPr algn="just" defTabSz="9144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SzPct val="80000"/>
              <a:buFontTx/>
              <a:buChar char="-"/>
            </a:pPr>
            <a:r>
              <a:rPr lang="es-ES_tradnl" sz="2400" dirty="0">
                <a:solidFill>
                  <a:srgbClr val="404040"/>
                </a:solidFill>
                <a:latin typeface="Corbel"/>
              </a:rPr>
              <a:t>Revisión de información que generan las diferentes fuentes con documento formal de compromiso de buena integración de datos.</a:t>
            </a:r>
          </a:p>
          <a:p>
            <a:pPr algn="just" defTabSz="9144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SzPct val="80000"/>
              <a:buFontTx/>
              <a:buChar char="-"/>
            </a:pPr>
            <a:r>
              <a:rPr lang="es-ES_tradnl" sz="2400" dirty="0">
                <a:solidFill>
                  <a:srgbClr val="404040"/>
                </a:solidFill>
                <a:latin typeface="Corbel"/>
              </a:rPr>
              <a:t>Documentos y Firmas de Aceptación de la aplicación.</a:t>
            </a:r>
          </a:p>
          <a:p>
            <a:pPr marL="0" indent="0" algn="just" defTabSz="9144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SzPct val="80000"/>
              <a:buNone/>
            </a:pPr>
            <a:endParaRPr lang="es-ES_tradnl" sz="2800" b="0" i="0" dirty="0">
              <a:solidFill>
                <a:srgbClr val="404040"/>
              </a:solidFill>
              <a:latin typeface="Corbel"/>
              <a:ea typeface="+mn-ea"/>
              <a:cs typeface="+mn-cs"/>
            </a:endParaRP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Investigación y Desarrollo de Proyectos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86893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7 Imagen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4891">
            <a:off x="529964" y="1035252"/>
            <a:ext cx="3871167" cy="3070330"/>
          </a:xfrm>
          <a:prstGeom prst="rect">
            <a:avLst/>
          </a:prstGeom>
          <a:scene3d>
            <a:camera prst="perspectiveAbove"/>
            <a:lightRig rig="threePt" dir="t"/>
          </a:scene3d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defTabSz="914400">
              <a:lnSpc>
                <a:spcPct val="80000"/>
              </a:lnSpc>
              <a:spcBef>
                <a:spcPts val="0"/>
              </a:spcBef>
              <a:buNone/>
            </a:pPr>
            <a:r>
              <a:rPr lang="es-ES_tradnl" dirty="0">
                <a:solidFill>
                  <a:srgbClr val="39527B"/>
                </a:solidFill>
                <a:latin typeface="Corbel"/>
              </a:rPr>
              <a:t>Diagrama operativo del funcionamiento</a:t>
            </a:r>
            <a:endParaRPr lang="es-ES_tradnl" sz="3600" b="0" i="0" dirty="0">
              <a:solidFill>
                <a:srgbClr val="39527B"/>
              </a:solidFill>
              <a:latin typeface="Corbel"/>
              <a:ea typeface="+mj-ea"/>
              <a:cs typeface="+mj-cs"/>
            </a:endParaRPr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695" y="5465010"/>
            <a:ext cx="1155322" cy="916318"/>
          </a:xfrm>
          <a:prstGeom prst="rect">
            <a:avLst/>
          </a:prstGeom>
        </p:spPr>
      </p:pic>
      <p:sp>
        <p:nvSpPr>
          <p:cNvPr id="2" name="1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s-MX" smtClean="0"/>
              <a:t>6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Investigación y Desarrollo de Proyectos</a:t>
            </a:r>
            <a:endParaRPr lang="es-MX" dirty="0"/>
          </a:p>
        </p:txBody>
      </p:sp>
      <p:sp>
        <p:nvSpPr>
          <p:cNvPr id="17" name="Rectángulo 16"/>
          <p:cNvSpPr/>
          <p:nvPr/>
        </p:nvSpPr>
        <p:spPr>
          <a:xfrm>
            <a:off x="4019754" y="2688885"/>
            <a:ext cx="105028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Vincular</a:t>
            </a:r>
          </a:p>
        </p:txBody>
      </p:sp>
      <p:sp>
        <p:nvSpPr>
          <p:cNvPr id="18" name="Rectángulo 17"/>
          <p:cNvSpPr/>
          <p:nvPr/>
        </p:nvSpPr>
        <p:spPr>
          <a:xfrm>
            <a:off x="6216284" y="894806"/>
            <a:ext cx="175233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Permisionarios</a:t>
            </a:r>
          </a:p>
        </p:txBody>
      </p:sp>
      <p:sp>
        <p:nvSpPr>
          <p:cNvPr id="20" name="Rectángulo 19"/>
          <p:cNvSpPr/>
          <p:nvPr/>
        </p:nvSpPr>
        <p:spPr>
          <a:xfrm>
            <a:off x="6643790" y="4299607"/>
            <a:ext cx="97654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Fianzas</a:t>
            </a:r>
          </a:p>
        </p:txBody>
      </p:sp>
      <p:sp>
        <p:nvSpPr>
          <p:cNvPr id="22" name="Rectángulo 21"/>
          <p:cNvSpPr/>
          <p:nvPr/>
        </p:nvSpPr>
        <p:spPr>
          <a:xfrm>
            <a:off x="6270234" y="2361310"/>
            <a:ext cx="366779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Realizar Pagos</a:t>
            </a:r>
          </a:p>
          <a:p>
            <a:pPr algn="ctr"/>
            <a:r>
              <a:rPr lang="es-E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Generación de Deuda y Recargos</a:t>
            </a:r>
            <a:endParaRPr lang="es-E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Rectángulo 22"/>
          <p:cNvSpPr/>
          <p:nvPr/>
        </p:nvSpPr>
        <p:spPr>
          <a:xfrm>
            <a:off x="200472" y="2675188"/>
            <a:ext cx="277024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Permisionarios y Fianzas</a:t>
            </a:r>
          </a:p>
        </p:txBody>
      </p:sp>
      <p:sp>
        <p:nvSpPr>
          <p:cNvPr id="3" name="Flecha curvada hacia abajo 2"/>
          <p:cNvSpPr/>
          <p:nvPr/>
        </p:nvSpPr>
        <p:spPr>
          <a:xfrm rot="2350701">
            <a:off x="7060389" y="1471891"/>
            <a:ext cx="1259023" cy="346533"/>
          </a:xfrm>
          <a:prstGeom prst="curvedDownArrow">
            <a:avLst>
              <a:gd name="adj1" fmla="val 25000"/>
              <a:gd name="adj2" fmla="val 47193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24" name="Flecha curvada hacia abajo 23"/>
          <p:cNvSpPr/>
          <p:nvPr/>
        </p:nvSpPr>
        <p:spPr>
          <a:xfrm rot="12862131">
            <a:off x="6615279" y="1956594"/>
            <a:ext cx="1283097" cy="361422"/>
          </a:xfrm>
          <a:prstGeom prst="curvedDownArrow">
            <a:avLst>
              <a:gd name="adj1" fmla="val 25000"/>
              <a:gd name="adj2" fmla="val 47193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25" name="Flecha curvada hacia abajo 24"/>
          <p:cNvSpPr/>
          <p:nvPr/>
        </p:nvSpPr>
        <p:spPr>
          <a:xfrm rot="8581600">
            <a:off x="6845597" y="3627236"/>
            <a:ext cx="1259023" cy="346533"/>
          </a:xfrm>
          <a:prstGeom prst="curvedDownArrow">
            <a:avLst>
              <a:gd name="adj1" fmla="val 25000"/>
              <a:gd name="adj2" fmla="val 47193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26" name="Flecha curvada hacia abajo 25"/>
          <p:cNvSpPr/>
          <p:nvPr/>
        </p:nvSpPr>
        <p:spPr>
          <a:xfrm rot="19637968">
            <a:off x="6490517" y="3214548"/>
            <a:ext cx="1283097" cy="361422"/>
          </a:xfrm>
          <a:prstGeom prst="curvedDownArrow">
            <a:avLst>
              <a:gd name="adj1" fmla="val 25000"/>
              <a:gd name="adj2" fmla="val 47193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p:sp>
        <p:nvSpPr>
          <p:cNvPr id="7" name="Flecha derecha 6"/>
          <p:cNvSpPr/>
          <p:nvPr/>
        </p:nvSpPr>
        <p:spPr>
          <a:xfrm>
            <a:off x="5097016" y="2564904"/>
            <a:ext cx="1173218" cy="6480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7" name="Flecha derecha 26"/>
          <p:cNvSpPr/>
          <p:nvPr/>
        </p:nvSpPr>
        <p:spPr>
          <a:xfrm>
            <a:off x="2997692" y="2572558"/>
            <a:ext cx="1088351" cy="6480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Rectángulo 27"/>
          <p:cNvSpPr/>
          <p:nvPr/>
        </p:nvSpPr>
        <p:spPr>
          <a:xfrm>
            <a:off x="2161652" y="886322"/>
            <a:ext cx="276043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Reportes Permisionarios</a:t>
            </a:r>
          </a:p>
        </p:txBody>
      </p:sp>
      <p:sp>
        <p:nvSpPr>
          <p:cNvPr id="29" name="Rectángulo 28"/>
          <p:cNvSpPr/>
          <p:nvPr/>
        </p:nvSpPr>
        <p:spPr>
          <a:xfrm>
            <a:off x="2636036" y="4317544"/>
            <a:ext cx="198464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Reportes Fianzas</a:t>
            </a:r>
          </a:p>
        </p:txBody>
      </p:sp>
      <p:sp>
        <p:nvSpPr>
          <p:cNvPr id="9" name="Flecha a la derecha con muesca 8"/>
          <p:cNvSpPr/>
          <p:nvPr/>
        </p:nvSpPr>
        <p:spPr>
          <a:xfrm rot="10800000">
            <a:off x="5070042" y="743331"/>
            <a:ext cx="1008112" cy="739654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0" name="Flecha a la derecha con muesca 29"/>
          <p:cNvSpPr/>
          <p:nvPr/>
        </p:nvSpPr>
        <p:spPr>
          <a:xfrm rot="10800000">
            <a:off x="5103419" y="4129835"/>
            <a:ext cx="1008112" cy="739654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" name="Rectángulo 30"/>
          <p:cNvSpPr/>
          <p:nvPr/>
        </p:nvSpPr>
        <p:spPr>
          <a:xfrm>
            <a:off x="3848965" y="2198821"/>
            <a:ext cx="154343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Fecha Inicio Cobro</a:t>
            </a:r>
          </a:p>
          <a:p>
            <a:pPr algn="ctr"/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Periodo de Pago</a:t>
            </a:r>
            <a:endParaRPr lang="es-ES" sz="1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90219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7 Imagen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4891">
            <a:off x="529964" y="1035252"/>
            <a:ext cx="3871167" cy="3070330"/>
          </a:xfrm>
          <a:prstGeom prst="rect">
            <a:avLst/>
          </a:prstGeom>
          <a:scene3d>
            <a:camera prst="perspectiveAbove"/>
            <a:lightRig rig="threePt" dir="t"/>
          </a:scene3d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10455" y="6055694"/>
            <a:ext cx="8916562" cy="657934"/>
          </a:xfrm>
        </p:spPr>
        <p:txBody>
          <a:bodyPr>
            <a:normAutofit/>
          </a:bodyPr>
          <a:lstStyle/>
          <a:p>
            <a:pPr algn="l" defTabSz="914400">
              <a:lnSpc>
                <a:spcPct val="80000"/>
              </a:lnSpc>
              <a:spcBef>
                <a:spcPts val="0"/>
              </a:spcBef>
              <a:buNone/>
            </a:pPr>
            <a:r>
              <a:rPr lang="es-ES_tradnl" sz="2400" dirty="0">
                <a:solidFill>
                  <a:srgbClr val="39527B"/>
                </a:solidFill>
                <a:latin typeface="Corbel"/>
              </a:rPr>
              <a:t>Usuarios, Perfiles y Permisos</a:t>
            </a:r>
            <a:br>
              <a:rPr lang="es-ES_tradnl" sz="1400" dirty="0">
                <a:solidFill>
                  <a:srgbClr val="39527B"/>
                </a:solidFill>
                <a:latin typeface="Corbel"/>
              </a:rPr>
            </a:br>
            <a:r>
              <a:rPr lang="es-ES_tradnl" sz="1400" dirty="0">
                <a:solidFill>
                  <a:srgbClr val="39527B"/>
                </a:solidFill>
                <a:latin typeface="Corbel"/>
              </a:rPr>
              <a:t>Funcionamiento Modular</a:t>
            </a:r>
            <a:endParaRPr lang="es-ES_tradnl" sz="1400" b="0" i="0" dirty="0">
              <a:solidFill>
                <a:srgbClr val="39527B"/>
              </a:solidFill>
              <a:latin typeface="Corbel"/>
              <a:ea typeface="+mj-ea"/>
              <a:cs typeface="+mj-cs"/>
            </a:endParaRPr>
          </a:p>
        </p:txBody>
      </p:sp>
      <p:sp>
        <p:nvSpPr>
          <p:cNvPr id="2" name="1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s-MX" smtClean="0"/>
              <a:t>7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Investigación y Desarrollo de Proyectos</a:t>
            </a:r>
            <a:endParaRPr lang="es-MX" dirty="0"/>
          </a:p>
        </p:txBody>
      </p:sp>
      <p:sp>
        <p:nvSpPr>
          <p:cNvPr id="17" name="Rectángulo 16"/>
          <p:cNvSpPr/>
          <p:nvPr/>
        </p:nvSpPr>
        <p:spPr>
          <a:xfrm>
            <a:off x="4985864" y="597603"/>
            <a:ext cx="115121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Permisos</a:t>
            </a:r>
          </a:p>
        </p:txBody>
      </p:sp>
      <p:sp>
        <p:nvSpPr>
          <p:cNvPr id="20" name="Rectángulo 19"/>
          <p:cNvSpPr/>
          <p:nvPr/>
        </p:nvSpPr>
        <p:spPr>
          <a:xfrm>
            <a:off x="4866504" y="1144484"/>
            <a:ext cx="750525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Asignar</a:t>
            </a:r>
          </a:p>
        </p:txBody>
      </p:sp>
      <p:sp>
        <p:nvSpPr>
          <p:cNvPr id="23" name="Rectángulo 22"/>
          <p:cNvSpPr/>
          <p:nvPr/>
        </p:nvSpPr>
        <p:spPr>
          <a:xfrm>
            <a:off x="3680594" y="1553419"/>
            <a:ext cx="1104791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Usuarios</a:t>
            </a:r>
          </a:p>
        </p:txBody>
      </p:sp>
      <p:sp>
        <p:nvSpPr>
          <p:cNvPr id="31" name="Rectángulo 30"/>
          <p:cNvSpPr/>
          <p:nvPr/>
        </p:nvSpPr>
        <p:spPr>
          <a:xfrm>
            <a:off x="6356815" y="203888"/>
            <a:ext cx="2572564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Opciones del Menú del Sistema:</a:t>
            </a:r>
          </a:p>
          <a:p>
            <a:pPr marL="285750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Grabar.</a:t>
            </a:r>
          </a:p>
          <a:p>
            <a:pPr marL="285750" indent="-285750">
              <a:buFontTx/>
              <a:buChar char="-"/>
            </a:pPr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Editar.</a:t>
            </a:r>
          </a:p>
          <a:p>
            <a:pPr marL="285750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Eliminar.</a:t>
            </a:r>
          </a:p>
          <a:p>
            <a:pPr marL="285750" indent="-285750">
              <a:buFontTx/>
              <a:buChar char="-"/>
            </a:pPr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Otros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6A49701-8447-401D-B23A-620BFC400C66}"/>
              </a:ext>
            </a:extLst>
          </p:cNvPr>
          <p:cNvCxnSpPr>
            <a:cxnSpLocks/>
          </p:cNvCxnSpPr>
          <p:nvPr/>
        </p:nvCxnSpPr>
        <p:spPr>
          <a:xfrm flipH="1">
            <a:off x="4626483" y="1005564"/>
            <a:ext cx="432048" cy="63227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Left Brace 13">
            <a:extLst>
              <a:ext uri="{FF2B5EF4-FFF2-40B4-BE49-F238E27FC236}">
                <a16:creationId xmlns:a16="http://schemas.microsoft.com/office/drawing/2014/main" id="{6A09BDF5-9392-47B2-AE19-4C6E08B91D3D}"/>
              </a:ext>
            </a:extLst>
          </p:cNvPr>
          <p:cNvSpPr/>
          <p:nvPr/>
        </p:nvSpPr>
        <p:spPr>
          <a:xfrm>
            <a:off x="6194933" y="172559"/>
            <a:ext cx="280947" cy="1258399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32" name="Rectángulo 16">
            <a:extLst>
              <a:ext uri="{FF2B5EF4-FFF2-40B4-BE49-F238E27FC236}">
                <a16:creationId xmlns:a16="http://schemas.microsoft.com/office/drawing/2014/main" id="{B932F4E6-87A5-4816-8847-2BBDDCCBE1EF}"/>
              </a:ext>
            </a:extLst>
          </p:cNvPr>
          <p:cNvSpPr/>
          <p:nvPr/>
        </p:nvSpPr>
        <p:spPr>
          <a:xfrm>
            <a:off x="2621554" y="588608"/>
            <a:ext cx="96686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Perfiles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F6D9591-4AAE-4E2F-B432-F7D0F097977B}"/>
              </a:ext>
            </a:extLst>
          </p:cNvPr>
          <p:cNvCxnSpPr/>
          <p:nvPr/>
        </p:nvCxnSpPr>
        <p:spPr>
          <a:xfrm>
            <a:off x="3258331" y="1005564"/>
            <a:ext cx="675898" cy="63227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ángulo 19">
            <a:extLst>
              <a:ext uri="{FF2B5EF4-FFF2-40B4-BE49-F238E27FC236}">
                <a16:creationId xmlns:a16="http://schemas.microsoft.com/office/drawing/2014/main" id="{FF46D6FB-981B-46F1-AE5C-53D3FB1D3D8B}"/>
              </a:ext>
            </a:extLst>
          </p:cNvPr>
          <p:cNvSpPr/>
          <p:nvPr/>
        </p:nvSpPr>
        <p:spPr>
          <a:xfrm>
            <a:off x="2171335" y="1092046"/>
            <a:ext cx="1429623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Asignar, Predeterminado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916FE32-47A7-460B-970E-1E7D74C376F0}"/>
              </a:ext>
            </a:extLst>
          </p:cNvPr>
          <p:cNvCxnSpPr>
            <a:cxnSpLocks/>
            <a:endCxn id="32" idx="3"/>
          </p:cNvCxnSpPr>
          <p:nvPr/>
        </p:nvCxnSpPr>
        <p:spPr>
          <a:xfrm flipH="1" flipV="1">
            <a:off x="3588422" y="788663"/>
            <a:ext cx="1278084" cy="8996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ángulo 19">
            <a:extLst>
              <a:ext uri="{FF2B5EF4-FFF2-40B4-BE49-F238E27FC236}">
                <a16:creationId xmlns:a16="http://schemas.microsoft.com/office/drawing/2014/main" id="{4FF9A27D-2F16-4133-888C-5C928BE337D4}"/>
              </a:ext>
            </a:extLst>
          </p:cNvPr>
          <p:cNvSpPr/>
          <p:nvPr/>
        </p:nvSpPr>
        <p:spPr>
          <a:xfrm>
            <a:off x="3504940" y="315230"/>
            <a:ext cx="1402948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Predeterminado</a:t>
            </a:r>
          </a:p>
        </p:txBody>
      </p:sp>
      <p:sp>
        <p:nvSpPr>
          <p:cNvPr id="39" name="Rectángulo 30">
            <a:extLst>
              <a:ext uri="{FF2B5EF4-FFF2-40B4-BE49-F238E27FC236}">
                <a16:creationId xmlns:a16="http://schemas.microsoft.com/office/drawing/2014/main" id="{65E3218D-45BC-40C4-B3C6-2D10B600BC9C}"/>
              </a:ext>
            </a:extLst>
          </p:cNvPr>
          <p:cNvSpPr/>
          <p:nvPr/>
        </p:nvSpPr>
        <p:spPr>
          <a:xfrm>
            <a:off x="3387841" y="1928559"/>
            <a:ext cx="2291268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Acceso al Sistema, Usuarios:</a:t>
            </a:r>
          </a:p>
          <a:p>
            <a:pPr marL="285750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Grabar.</a:t>
            </a:r>
          </a:p>
          <a:p>
            <a:pPr marL="285750" indent="-285750">
              <a:buFontTx/>
              <a:buChar char="-"/>
            </a:pPr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Editar.</a:t>
            </a:r>
          </a:p>
          <a:p>
            <a:pPr marL="285750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Desactivar.</a:t>
            </a:r>
            <a:endParaRPr lang="es-ES" sz="1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86E575B4-49FE-47EA-B006-975042C3E2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060" b="4216"/>
          <a:stretch/>
        </p:blipFill>
        <p:spPr>
          <a:xfrm>
            <a:off x="198569" y="2937846"/>
            <a:ext cx="5812838" cy="2868357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18917D5D-74BC-4009-BC43-5566D855631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222" b="4215"/>
          <a:stretch/>
        </p:blipFill>
        <p:spPr>
          <a:xfrm>
            <a:off x="5058531" y="2297721"/>
            <a:ext cx="4728111" cy="232880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82E4BFF7-84CA-480F-85D5-D2C57A417B7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8221" b="4029"/>
          <a:stretch/>
        </p:blipFill>
        <p:spPr>
          <a:xfrm>
            <a:off x="3104988" y="3522791"/>
            <a:ext cx="5189693" cy="2561620"/>
          </a:xfrm>
          <a:prstGeom prst="rect">
            <a:avLst/>
          </a:prstGeom>
        </p:spPr>
      </p:pic>
      <p:pic>
        <p:nvPicPr>
          <p:cNvPr id="4" name="3 Imagen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695" y="5465010"/>
            <a:ext cx="1155322" cy="916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663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E8F0911-84F4-4C17-B240-8F1CF0D06A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89" b="5122"/>
          <a:stretch/>
        </p:blipFill>
        <p:spPr>
          <a:xfrm>
            <a:off x="4891680" y="2406931"/>
            <a:ext cx="4909181" cy="2396613"/>
          </a:xfrm>
          <a:prstGeom prst="rect">
            <a:avLst/>
          </a:prstGeom>
        </p:spPr>
      </p:pic>
      <p:pic>
        <p:nvPicPr>
          <p:cNvPr id="8" name="7 Imagen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4891">
            <a:off x="529964" y="1035252"/>
            <a:ext cx="3871167" cy="3070330"/>
          </a:xfrm>
          <a:prstGeom prst="rect">
            <a:avLst/>
          </a:prstGeom>
          <a:scene3d>
            <a:camera prst="perspectiveAbove"/>
            <a:lightRig rig="threePt" dir="t"/>
          </a:scene3d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10455" y="6055694"/>
            <a:ext cx="8916562" cy="657934"/>
          </a:xfrm>
        </p:spPr>
        <p:txBody>
          <a:bodyPr>
            <a:normAutofit/>
          </a:bodyPr>
          <a:lstStyle/>
          <a:p>
            <a:pPr algn="l" defTabSz="914400">
              <a:lnSpc>
                <a:spcPct val="80000"/>
              </a:lnSpc>
              <a:spcBef>
                <a:spcPts val="0"/>
              </a:spcBef>
              <a:buNone/>
            </a:pPr>
            <a:r>
              <a:rPr lang="es-ES_tradnl" sz="2400" dirty="0">
                <a:solidFill>
                  <a:srgbClr val="39527B"/>
                </a:solidFill>
                <a:latin typeface="Corbel"/>
              </a:rPr>
              <a:t>Permisionarios</a:t>
            </a:r>
            <a:br>
              <a:rPr lang="es-ES_tradnl" sz="1400" dirty="0">
                <a:solidFill>
                  <a:srgbClr val="39527B"/>
                </a:solidFill>
                <a:latin typeface="Corbel"/>
              </a:rPr>
            </a:br>
            <a:r>
              <a:rPr lang="es-ES_tradnl" sz="1400" dirty="0">
                <a:solidFill>
                  <a:srgbClr val="39527B"/>
                </a:solidFill>
                <a:latin typeface="Corbel"/>
              </a:rPr>
              <a:t>Funcionamiento Modular</a:t>
            </a:r>
            <a:endParaRPr lang="es-ES_tradnl" sz="1400" b="0" i="0" dirty="0">
              <a:solidFill>
                <a:srgbClr val="39527B"/>
              </a:solidFill>
              <a:latin typeface="Corbel"/>
              <a:ea typeface="+mj-ea"/>
              <a:cs typeface="+mj-cs"/>
            </a:endParaRPr>
          </a:p>
        </p:txBody>
      </p:sp>
      <p:sp>
        <p:nvSpPr>
          <p:cNvPr id="2" name="1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s-MX" smtClean="0"/>
              <a:t>8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Investigación y Desarrollo de Proyectos</a:t>
            </a:r>
            <a:endParaRPr lang="es-MX" dirty="0"/>
          </a:p>
        </p:txBody>
      </p:sp>
      <p:sp>
        <p:nvSpPr>
          <p:cNvPr id="17" name="Rectángulo 16"/>
          <p:cNvSpPr/>
          <p:nvPr/>
        </p:nvSpPr>
        <p:spPr>
          <a:xfrm>
            <a:off x="5036329" y="597603"/>
            <a:ext cx="105028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Vincular</a:t>
            </a:r>
          </a:p>
        </p:txBody>
      </p:sp>
      <p:sp>
        <p:nvSpPr>
          <p:cNvPr id="23" name="Rectángulo 22"/>
          <p:cNvSpPr/>
          <p:nvPr/>
        </p:nvSpPr>
        <p:spPr>
          <a:xfrm>
            <a:off x="4115428" y="1701038"/>
            <a:ext cx="83227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Pagos</a:t>
            </a:r>
          </a:p>
        </p:txBody>
      </p:sp>
      <p:sp>
        <p:nvSpPr>
          <p:cNvPr id="31" name="Rectángulo 30"/>
          <p:cNvSpPr/>
          <p:nvPr/>
        </p:nvSpPr>
        <p:spPr>
          <a:xfrm>
            <a:off x="6538525" y="-7058"/>
            <a:ext cx="1989712" cy="160043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Vincular Permisionarios:</a:t>
            </a:r>
          </a:p>
          <a:p>
            <a:pPr marL="285750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Permisionario.</a:t>
            </a:r>
          </a:p>
          <a:p>
            <a:pPr marL="285750" indent="-285750">
              <a:buFontTx/>
              <a:buChar char="-"/>
            </a:pPr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Unidad.</a:t>
            </a:r>
          </a:p>
          <a:p>
            <a:pPr marL="285750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Placa.</a:t>
            </a:r>
          </a:p>
          <a:p>
            <a:pPr marL="285750" indent="-285750">
              <a:buFontTx/>
              <a:buChar char="-"/>
            </a:pPr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Periodo pago.</a:t>
            </a:r>
          </a:p>
          <a:p>
            <a:pPr marL="285750" indent="-285750">
              <a:buFontTx/>
              <a:buChar char="-"/>
            </a:pPr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Monto Pago.</a:t>
            </a:r>
          </a:p>
          <a:p>
            <a:pPr marL="285750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Fecha inicio.</a:t>
            </a:r>
            <a:endParaRPr lang="es-ES" sz="1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6A09BDF5-9392-47B2-AE19-4C6E08B91D3D}"/>
              </a:ext>
            </a:extLst>
          </p:cNvPr>
          <p:cNvSpPr/>
          <p:nvPr/>
        </p:nvSpPr>
        <p:spPr>
          <a:xfrm>
            <a:off x="6194933" y="172559"/>
            <a:ext cx="280947" cy="1258399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32" name="Rectángulo 16">
            <a:extLst>
              <a:ext uri="{FF2B5EF4-FFF2-40B4-BE49-F238E27FC236}">
                <a16:creationId xmlns:a16="http://schemas.microsoft.com/office/drawing/2014/main" id="{B932F4E6-87A5-4816-8847-2BBDDCCBE1EF}"/>
              </a:ext>
            </a:extLst>
          </p:cNvPr>
          <p:cNvSpPr/>
          <p:nvPr/>
        </p:nvSpPr>
        <p:spPr>
          <a:xfrm>
            <a:off x="437234" y="540407"/>
            <a:ext cx="2606804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5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 procesan Montos de pagos,</a:t>
            </a:r>
          </a:p>
          <a:p>
            <a:pPr algn="ctr"/>
            <a:r>
              <a:rPr lang="es-ES" sz="15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 </a:t>
            </a:r>
            <a:r>
              <a:rPr lang="es-ES" sz="1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partir de la fecha de inicio.</a:t>
            </a:r>
            <a:endParaRPr lang="es-ES" sz="15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F6D9591-4AAE-4E2F-B432-F7D0F097977B}"/>
              </a:ext>
            </a:extLst>
          </p:cNvPr>
          <p:cNvCxnSpPr>
            <a:cxnSpLocks/>
          </p:cNvCxnSpPr>
          <p:nvPr/>
        </p:nvCxnSpPr>
        <p:spPr>
          <a:xfrm>
            <a:off x="3099941" y="911516"/>
            <a:ext cx="1421011" cy="78952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916FE32-47A7-460B-970E-1E7D74C376F0}"/>
              </a:ext>
            </a:extLst>
          </p:cNvPr>
          <p:cNvCxnSpPr>
            <a:cxnSpLocks/>
          </p:cNvCxnSpPr>
          <p:nvPr/>
        </p:nvCxnSpPr>
        <p:spPr>
          <a:xfrm flipH="1" flipV="1">
            <a:off x="3015431" y="758894"/>
            <a:ext cx="2016560" cy="3411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ángulo 19">
            <a:extLst>
              <a:ext uri="{FF2B5EF4-FFF2-40B4-BE49-F238E27FC236}">
                <a16:creationId xmlns:a16="http://schemas.microsoft.com/office/drawing/2014/main" id="{4FF9A27D-2F16-4133-888C-5C928BE337D4}"/>
              </a:ext>
            </a:extLst>
          </p:cNvPr>
          <p:cNvSpPr/>
          <p:nvPr/>
        </p:nvSpPr>
        <p:spPr>
          <a:xfrm>
            <a:off x="2899240" y="315797"/>
            <a:ext cx="2704587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Crear Vinculo, para Generar Pagos</a:t>
            </a:r>
          </a:p>
        </p:txBody>
      </p:sp>
      <p:sp>
        <p:nvSpPr>
          <p:cNvPr id="39" name="Rectángulo 30">
            <a:extLst>
              <a:ext uri="{FF2B5EF4-FFF2-40B4-BE49-F238E27FC236}">
                <a16:creationId xmlns:a16="http://schemas.microsoft.com/office/drawing/2014/main" id="{65E3218D-45BC-40C4-B3C6-2D10B600BC9C}"/>
              </a:ext>
            </a:extLst>
          </p:cNvPr>
          <p:cNvSpPr/>
          <p:nvPr/>
        </p:nvSpPr>
        <p:spPr>
          <a:xfrm>
            <a:off x="3793861" y="2041960"/>
            <a:ext cx="1563248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 registran Pagos</a:t>
            </a:r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695" y="5465010"/>
            <a:ext cx="1155322" cy="9163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E0923C5-4685-4F7D-A912-291403D4543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7870" b="4669"/>
          <a:stretch/>
        </p:blipFill>
        <p:spPr>
          <a:xfrm>
            <a:off x="164171" y="3276816"/>
            <a:ext cx="5702519" cy="2805472"/>
          </a:xfrm>
          <a:prstGeom prst="rect">
            <a:avLst/>
          </a:prstGeom>
        </p:spPr>
      </p:pic>
      <p:sp>
        <p:nvSpPr>
          <p:cNvPr id="28" name="Rectángulo 30">
            <a:extLst>
              <a:ext uri="{FF2B5EF4-FFF2-40B4-BE49-F238E27FC236}">
                <a16:creationId xmlns:a16="http://schemas.microsoft.com/office/drawing/2014/main" id="{D9E50AD8-9D4E-4561-8290-908D6D913A08}"/>
              </a:ext>
            </a:extLst>
          </p:cNvPr>
          <p:cNvSpPr/>
          <p:nvPr/>
        </p:nvSpPr>
        <p:spPr>
          <a:xfrm>
            <a:off x="1116518" y="1593380"/>
            <a:ext cx="2794932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Filtrar Permisionario: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Deudores.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 día.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Cualquier Filtro de Vinculación.</a:t>
            </a:r>
            <a:endParaRPr lang="es-ES" sz="1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s-ES" sz="1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17174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7 Imagen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4891">
            <a:off x="529964" y="1035252"/>
            <a:ext cx="3871167" cy="3070330"/>
          </a:xfrm>
          <a:prstGeom prst="rect">
            <a:avLst/>
          </a:prstGeom>
          <a:scene3d>
            <a:camera prst="perspectiveAbove"/>
            <a:lightRig rig="threePt" dir="t"/>
          </a:scene3d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10455" y="6055694"/>
            <a:ext cx="8916562" cy="657934"/>
          </a:xfrm>
        </p:spPr>
        <p:txBody>
          <a:bodyPr>
            <a:normAutofit/>
          </a:bodyPr>
          <a:lstStyle/>
          <a:p>
            <a:pPr algn="l" defTabSz="914400">
              <a:lnSpc>
                <a:spcPct val="80000"/>
              </a:lnSpc>
              <a:spcBef>
                <a:spcPts val="0"/>
              </a:spcBef>
              <a:buNone/>
            </a:pPr>
            <a:r>
              <a:rPr lang="es-ES_tradnl" sz="2400" dirty="0">
                <a:solidFill>
                  <a:srgbClr val="39527B"/>
                </a:solidFill>
                <a:latin typeface="Corbel"/>
              </a:rPr>
              <a:t>Fianzas</a:t>
            </a:r>
            <a:br>
              <a:rPr lang="es-ES_tradnl" sz="1400" dirty="0">
                <a:solidFill>
                  <a:srgbClr val="39527B"/>
                </a:solidFill>
                <a:latin typeface="Corbel"/>
              </a:rPr>
            </a:br>
            <a:r>
              <a:rPr lang="es-ES_tradnl" sz="1400" dirty="0">
                <a:solidFill>
                  <a:srgbClr val="39527B"/>
                </a:solidFill>
                <a:latin typeface="Corbel"/>
              </a:rPr>
              <a:t>Funcionamiento Modular</a:t>
            </a:r>
            <a:endParaRPr lang="es-ES_tradnl" sz="1400" b="0" i="0" dirty="0">
              <a:solidFill>
                <a:srgbClr val="39527B"/>
              </a:solidFill>
              <a:latin typeface="Corbel"/>
              <a:ea typeface="+mj-ea"/>
              <a:cs typeface="+mj-cs"/>
            </a:endParaRPr>
          </a:p>
        </p:txBody>
      </p:sp>
      <p:sp>
        <p:nvSpPr>
          <p:cNvPr id="2" name="1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 lang="es-MX" smtClean="0"/>
              <a:t>9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MX"/>
              <a:t>Investigación y Desarrollo de Proyectos</a:t>
            </a:r>
            <a:endParaRPr lang="es-MX" dirty="0"/>
          </a:p>
        </p:txBody>
      </p:sp>
      <p:sp>
        <p:nvSpPr>
          <p:cNvPr id="17" name="Rectángulo 16"/>
          <p:cNvSpPr/>
          <p:nvPr/>
        </p:nvSpPr>
        <p:spPr>
          <a:xfrm>
            <a:off x="5025205" y="597603"/>
            <a:ext cx="107253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Registro</a:t>
            </a:r>
          </a:p>
        </p:txBody>
      </p:sp>
      <p:sp>
        <p:nvSpPr>
          <p:cNvPr id="23" name="Rectángulo 22"/>
          <p:cNvSpPr/>
          <p:nvPr/>
        </p:nvSpPr>
        <p:spPr>
          <a:xfrm>
            <a:off x="4115428" y="1701038"/>
            <a:ext cx="83227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Pagos</a:t>
            </a:r>
          </a:p>
        </p:txBody>
      </p:sp>
      <p:sp>
        <p:nvSpPr>
          <p:cNvPr id="31" name="Rectángulo 30"/>
          <p:cNvSpPr/>
          <p:nvPr/>
        </p:nvSpPr>
        <p:spPr>
          <a:xfrm>
            <a:off x="6572222" y="-7058"/>
            <a:ext cx="1922321" cy="160043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Registro Fianza</a:t>
            </a:r>
          </a:p>
          <a:p>
            <a:pPr marL="285750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Convenio.</a:t>
            </a:r>
          </a:p>
          <a:p>
            <a:pPr marL="285750" indent="-285750">
              <a:buFontTx/>
              <a:buChar char="-"/>
            </a:pPr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Status Fianza.</a:t>
            </a:r>
          </a:p>
          <a:p>
            <a:pPr marL="285750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Monto de la Fianza.</a:t>
            </a:r>
          </a:p>
          <a:p>
            <a:pPr marL="285750" indent="-285750">
              <a:buFontTx/>
              <a:buChar char="-"/>
            </a:pPr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Fecha Fianza.</a:t>
            </a:r>
          </a:p>
          <a:p>
            <a:pPr marL="285750" indent="-285750">
              <a:buFontTx/>
              <a:buChar char="-"/>
            </a:pPr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Operador.</a:t>
            </a:r>
          </a:p>
          <a:p>
            <a:pPr marL="285750" indent="-285750">
              <a:buFontTx/>
              <a:buChar char="-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Afectado.</a:t>
            </a:r>
            <a:endParaRPr lang="es-ES" sz="1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6A09BDF5-9392-47B2-AE19-4C6E08B91D3D}"/>
              </a:ext>
            </a:extLst>
          </p:cNvPr>
          <p:cNvSpPr/>
          <p:nvPr/>
        </p:nvSpPr>
        <p:spPr>
          <a:xfrm>
            <a:off x="6194933" y="172559"/>
            <a:ext cx="280947" cy="1258399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F6D9591-4AAE-4E2F-B432-F7D0F097977B}"/>
              </a:ext>
            </a:extLst>
          </p:cNvPr>
          <p:cNvCxnSpPr>
            <a:cxnSpLocks/>
          </p:cNvCxnSpPr>
          <p:nvPr/>
        </p:nvCxnSpPr>
        <p:spPr>
          <a:xfrm>
            <a:off x="3099941" y="911516"/>
            <a:ext cx="1421011" cy="78952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916FE32-47A7-460B-970E-1E7D74C376F0}"/>
              </a:ext>
            </a:extLst>
          </p:cNvPr>
          <p:cNvCxnSpPr>
            <a:cxnSpLocks/>
          </p:cNvCxnSpPr>
          <p:nvPr/>
        </p:nvCxnSpPr>
        <p:spPr>
          <a:xfrm flipH="1" flipV="1">
            <a:off x="3015431" y="758894"/>
            <a:ext cx="2016560" cy="3411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ángulo 19">
            <a:extLst>
              <a:ext uri="{FF2B5EF4-FFF2-40B4-BE49-F238E27FC236}">
                <a16:creationId xmlns:a16="http://schemas.microsoft.com/office/drawing/2014/main" id="{4FF9A27D-2F16-4133-888C-5C928BE337D4}"/>
              </a:ext>
            </a:extLst>
          </p:cNvPr>
          <p:cNvSpPr/>
          <p:nvPr/>
        </p:nvSpPr>
        <p:spPr>
          <a:xfrm>
            <a:off x="2860417" y="315797"/>
            <a:ext cx="2782237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Crear Registro, para Generar Pagos</a:t>
            </a:r>
          </a:p>
        </p:txBody>
      </p:sp>
      <p:sp>
        <p:nvSpPr>
          <p:cNvPr id="39" name="Rectángulo 30">
            <a:extLst>
              <a:ext uri="{FF2B5EF4-FFF2-40B4-BE49-F238E27FC236}">
                <a16:creationId xmlns:a16="http://schemas.microsoft.com/office/drawing/2014/main" id="{65E3218D-45BC-40C4-B3C6-2D10B600BC9C}"/>
              </a:ext>
            </a:extLst>
          </p:cNvPr>
          <p:cNvSpPr/>
          <p:nvPr/>
        </p:nvSpPr>
        <p:spPr>
          <a:xfrm>
            <a:off x="3793861" y="2041960"/>
            <a:ext cx="1563248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 registran Pagos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483D33-3F6C-4C8E-BEE0-2B95592A295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7654" y="3274484"/>
            <a:ext cx="5485907" cy="26708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5E7541-C8EF-440E-AC60-15288FDEB1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494" b="4820"/>
          <a:stretch/>
        </p:blipFill>
        <p:spPr>
          <a:xfrm>
            <a:off x="3920253" y="2636285"/>
            <a:ext cx="5817096" cy="2836471"/>
          </a:xfrm>
          <a:prstGeom prst="rect">
            <a:avLst/>
          </a:prstGeom>
        </p:spPr>
      </p:pic>
      <p:sp>
        <p:nvSpPr>
          <p:cNvPr id="20" name="Rectángulo 30">
            <a:extLst>
              <a:ext uri="{FF2B5EF4-FFF2-40B4-BE49-F238E27FC236}">
                <a16:creationId xmlns:a16="http://schemas.microsoft.com/office/drawing/2014/main" id="{F94B5891-98BF-46B6-95BF-7A76A34C4B12}"/>
              </a:ext>
            </a:extLst>
          </p:cNvPr>
          <p:cNvSpPr/>
          <p:nvPr/>
        </p:nvSpPr>
        <p:spPr>
          <a:xfrm>
            <a:off x="1246809" y="1593380"/>
            <a:ext cx="2534348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Filtrar Pagos: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Deudores.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 día.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Cualquier Filtro de Registro.</a:t>
            </a:r>
            <a:endParaRPr lang="es-ES" sz="1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s-ES" sz="1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3 Imagen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1695" y="5465010"/>
            <a:ext cx="1155322" cy="916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19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S102801084 (1)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Marketing_16x9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8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Marketing_16x9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Marketing_16x9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B77EECA-D789-4A8A-9C41-5AF6409D811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TS102801084 (1)</Template>
  <TotalTime>0</TotalTime>
  <Words>637</Words>
  <Application>Microsoft Office PowerPoint</Application>
  <PresentationFormat>A4 Paper (210x297 mm)</PresentationFormat>
  <Paragraphs>175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Corbel</vt:lpstr>
      <vt:lpstr>TS102801084 (1)</vt:lpstr>
      <vt:lpstr>Sistema</vt:lpstr>
      <vt:lpstr>Propósito</vt:lpstr>
      <vt:lpstr>Objetivos</vt:lpstr>
      <vt:lpstr>Alcance</vt:lpstr>
      <vt:lpstr>Entregables</vt:lpstr>
      <vt:lpstr>Diagrama operativo del funcionamiento</vt:lpstr>
      <vt:lpstr>Usuarios, Perfiles y Permisos Funcionamiento Modular</vt:lpstr>
      <vt:lpstr>Permisionarios Funcionamiento Modular</vt:lpstr>
      <vt:lpstr>Fianzas Funcionamiento Modular</vt:lpstr>
      <vt:lpstr>Reportes Funcionamiento Modular</vt:lpstr>
      <vt:lpstr>Catálogos Funcionamiento Modular</vt:lpstr>
      <vt:lpstr>Costos del proyecto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2013-08-01T22:28:31Z</dcterms:created>
  <dcterms:modified xsi:type="dcterms:W3CDTF">2018-08-07T01:54:12Z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TC028010849991</vt:lpwstr>
  </property>
</Properties>
</file>

<file path=docProps/thumbnail.jpeg>
</file>